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2" r:id="rId2"/>
    <p:sldId id="269" r:id="rId3"/>
    <p:sldId id="270" r:id="rId4"/>
    <p:sldId id="280" r:id="rId5"/>
    <p:sldId id="272" r:id="rId6"/>
    <p:sldId id="274" r:id="rId7"/>
    <p:sldId id="277" r:id="rId8"/>
    <p:sldId id="281" r:id="rId9"/>
    <p:sldId id="275" r:id="rId10"/>
    <p:sldId id="300" r:id="rId11"/>
    <p:sldId id="279" r:id="rId12"/>
    <p:sldId id="278" r:id="rId13"/>
    <p:sldId id="283" r:id="rId14"/>
    <p:sldId id="273" r:id="rId15"/>
    <p:sldId id="284" r:id="rId16"/>
    <p:sldId id="282" r:id="rId17"/>
    <p:sldId id="285" r:id="rId18"/>
    <p:sldId id="259" r:id="rId19"/>
    <p:sldId id="260" r:id="rId20"/>
    <p:sldId id="290" r:id="rId21"/>
    <p:sldId id="286" r:id="rId22"/>
    <p:sldId id="289" r:id="rId23"/>
    <p:sldId id="288"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4" y="56986"/>
            <a:ext cx="9144000" cy="6858000"/>
          </a:xfrm>
          <a:prstGeom prst="rect">
            <a:avLst/>
          </a:prstGeom>
        </p:spPr>
      </p:pic>
      <p:sp>
        <p:nvSpPr>
          <p:cNvPr id="3075" name="WordArt 3"/>
          <p:cNvSpPr>
            <a:spLocks noChangeArrowheads="1" noChangeShapeType="1" noTextEdit="1"/>
          </p:cNvSpPr>
          <p:nvPr/>
        </p:nvSpPr>
        <p:spPr bwMode="auto">
          <a:xfrm>
            <a:off x="1301121" y="1981200"/>
            <a:ext cx="67818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66"/>
              </a:contourClr>
            </a:sp3d>
          </a:bodyPr>
          <a:lstStyle/>
          <a:p>
            <a:pPr algn="ct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Bài</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giảng</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điện</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tử</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smtClean="0">
                <a:ln w="9525">
                  <a:round/>
                  <a:headEnd/>
                  <a:tailEnd/>
                </a:ln>
                <a:gradFill rotWithShape="1">
                  <a:gsLst>
                    <a:gs pos="0">
                      <a:srgbClr val="FF0066"/>
                    </a:gs>
                    <a:gs pos="100000">
                      <a:srgbClr val="CCFFCC"/>
                    </a:gs>
                  </a:gsLst>
                  <a:lin ang="5400000" scaled="1"/>
                </a:gradFill>
                <a:latin typeface="Arial" panose="020B0604020202020204" pitchFamily="34" charset="0"/>
              </a:rPr>
              <a:t>Công</a:t>
            </a:r>
            <a:r>
              <a:rPr lang="en-US" sz="4000" kern="10" dirty="0" smtClean="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smtClean="0">
                <a:ln w="9525">
                  <a:round/>
                  <a:headEnd/>
                  <a:tailEnd/>
                </a:ln>
                <a:gradFill rotWithShape="1">
                  <a:gsLst>
                    <a:gs pos="0">
                      <a:srgbClr val="FF0066"/>
                    </a:gs>
                    <a:gs pos="100000">
                      <a:srgbClr val="CCFFCC"/>
                    </a:gs>
                  </a:gsLst>
                  <a:lin ang="5400000" scaled="1"/>
                </a:gradFill>
                <a:latin typeface="Arial" panose="020B0604020202020204" pitchFamily="34" charset="0"/>
              </a:rPr>
              <a:t>nghệ</a:t>
            </a:r>
            <a:r>
              <a:rPr lang="en-US" sz="4000" kern="10" dirty="0" smtClean="0">
                <a:ln w="9525">
                  <a:round/>
                  <a:headEnd/>
                  <a:tailEnd/>
                </a:ln>
                <a:gradFill rotWithShape="1">
                  <a:gsLst>
                    <a:gs pos="0">
                      <a:srgbClr val="FF0066"/>
                    </a:gs>
                    <a:gs pos="100000">
                      <a:srgbClr val="CCFFCC"/>
                    </a:gs>
                  </a:gsLst>
                  <a:lin ang="5400000" scaled="1"/>
                </a:gradFill>
                <a:latin typeface="Arial" panose="020B0604020202020204" pitchFamily="34" charset="0"/>
              </a:rPr>
              <a:t> 6</a:t>
            </a:r>
            <a:endPar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endParaRPr>
          </a:p>
        </p:txBody>
      </p:sp>
      <p:pic>
        <p:nvPicPr>
          <p:cNvPr id="3077" name="Picture 5" descr="li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317750" y="1313181"/>
            <a:ext cx="4318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319" y="1254443"/>
            <a:ext cx="334486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2"/>
          <p:cNvSpPr txBox="1">
            <a:spLocks noChangeArrowheads="1"/>
          </p:cNvSpPr>
          <p:nvPr/>
        </p:nvSpPr>
        <p:spPr bwMode="auto">
          <a:xfrm>
            <a:off x="706820" y="762000"/>
            <a:ext cx="777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600" b="1" dirty="0">
                <a:solidFill>
                  <a:srgbClr val="0000CC"/>
                </a:solidFill>
                <a:latin typeface="Arial" panose="020B0604020202020204" pitchFamily="34" charset="0"/>
              </a:rPr>
              <a:t>PHÒNG GIÁO DỤC VÀ ĐÀO TẠO QUẬN GÒ VẤP</a:t>
            </a:r>
          </a:p>
        </p:txBody>
      </p:sp>
      <p:sp>
        <p:nvSpPr>
          <p:cNvPr id="9" name="Rectangle 8"/>
          <p:cNvSpPr>
            <a:spLocks noChangeArrowheads="1"/>
          </p:cNvSpPr>
          <p:nvPr/>
        </p:nvSpPr>
        <p:spPr bwMode="auto">
          <a:xfrm>
            <a:off x="509392" y="3048000"/>
            <a:ext cx="81533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sz="4000" b="1" dirty="0">
                <a:solidFill>
                  <a:srgbClr val="FF0066"/>
                </a:solidFill>
                <a:latin typeface="Times New Roman" pitchFamily="18" charset="0"/>
                <a:cs typeface="Times New Roman" pitchFamily="18" charset="0"/>
              </a:rPr>
              <a:t>CHƯƠNG 1: NHÀ Ở</a:t>
            </a:r>
          </a:p>
          <a:p>
            <a:pPr algn="ctr" eaLnBrk="1" hangingPunct="1">
              <a:lnSpc>
                <a:spcPct val="150000"/>
              </a:lnSpc>
            </a:pPr>
            <a:r>
              <a:rPr lang="en-US" sz="3600" b="1" u="sng" dirty="0">
                <a:solidFill>
                  <a:srgbClr val="FF0000"/>
                </a:solidFill>
                <a:latin typeface="Times New Roman" pitchFamily="18" charset="0"/>
                <a:cs typeface="Times New Roman" pitchFamily="18" charset="0"/>
              </a:rPr>
              <a:t>BÀI 1</a:t>
            </a:r>
            <a:r>
              <a:rPr lang="en-US" sz="3600" b="1" dirty="0">
                <a:solidFill>
                  <a:srgbClr val="FF0000"/>
                </a:solidFill>
                <a:latin typeface="Times New Roman" pitchFamily="18" charset="0"/>
                <a:cs typeface="Times New Roman" pitchFamily="18" charset="0"/>
              </a:rPr>
              <a:t>: NHÀ Ở ĐỐI VỚI CON </a:t>
            </a:r>
            <a:r>
              <a:rPr lang="en-US" sz="3600" b="1" dirty="0" smtClean="0">
                <a:solidFill>
                  <a:srgbClr val="FF0000"/>
                </a:solidFill>
                <a:latin typeface="Times New Roman" pitchFamily="18" charset="0"/>
                <a:cs typeface="Times New Roman" pitchFamily="18" charset="0"/>
              </a:rPr>
              <a:t>NGƯỜI</a:t>
            </a:r>
          </a:p>
          <a:p>
            <a:pPr algn="ctr" eaLnBrk="1" hangingPunct="1">
              <a:lnSpc>
                <a:spcPct val="150000"/>
              </a:lnSpc>
            </a:pPr>
            <a:r>
              <a:rPr lang="en-US" sz="3600" b="1" dirty="0" smtClean="0">
                <a:solidFill>
                  <a:srgbClr val="FF0000"/>
                </a:solidFill>
                <a:latin typeface="Times New Roman" pitchFamily="18" charset="0"/>
                <a:cs typeface="Times New Roman" pitchFamily="18" charset="0"/>
              </a:rPr>
              <a:t>(</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1)</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76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072" y="381000"/>
            <a:ext cx="8623854" cy="3785652"/>
          </a:xfrm>
          <a:prstGeom prst="rect">
            <a:avLst/>
          </a:prstGeom>
          <a:noFill/>
        </p:spPr>
        <p:txBody>
          <a:bodyPr wrap="square" rtlCol="0">
            <a:spAutoFit/>
          </a:bodyPr>
          <a:lstStyle/>
          <a:p>
            <a:pPr algn="just">
              <a:lnSpc>
                <a:spcPct val="150000"/>
              </a:lnSpc>
            </a:pP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Phần </a:t>
            </a:r>
            <a:r>
              <a:rPr lang="vi-VN" sz="3200" b="1" dirty="0">
                <a:latin typeface="Times New Roman" pitchFamily="18" charset="0"/>
                <a:cs typeface="Times New Roman" pitchFamily="18" charset="0"/>
              </a:rPr>
              <a:t>nằm dưới </a:t>
            </a:r>
            <a:r>
              <a:rPr lang="en-US" sz="3200" b="1" dirty="0" err="1">
                <a:latin typeface="Times New Roman" pitchFamily="18" charset="0"/>
                <a:cs typeface="Times New Roman" pitchFamily="18" charset="0"/>
              </a:rPr>
              <a:t>mặt</a:t>
            </a:r>
            <a:r>
              <a:rPr lang="vi-VN" sz="3200" b="1" dirty="0">
                <a:latin typeface="Times New Roman" pitchFamily="18" charset="0"/>
                <a:cs typeface="Times New Roman" pitchFamily="18" charset="0"/>
              </a:rPr>
              <a:t> đất của ngôi 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lnSpc>
                <a:spcPct val="150000"/>
              </a:lnSpc>
            </a:pP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Bộ </a:t>
            </a:r>
            <a:r>
              <a:rPr lang="vi-VN" sz="3200" b="1" dirty="0">
                <a:latin typeface="Times New Roman" pitchFamily="18" charset="0"/>
                <a:cs typeface="Times New Roman" pitchFamily="18" charset="0"/>
              </a:rPr>
              <a:t>phận che ch</a:t>
            </a:r>
            <a:r>
              <a:rPr lang="en-US" sz="3200" b="1" dirty="0" err="1">
                <a:latin typeface="Times New Roman" pitchFamily="18" charset="0"/>
                <a:cs typeface="Times New Roman" pitchFamily="18" charset="0"/>
              </a:rPr>
              <a:t>ắn</a:t>
            </a:r>
            <a:r>
              <a:rPr lang="vi-VN" sz="3200" b="1" dirty="0">
                <a:latin typeface="Times New Roman" pitchFamily="18" charset="0"/>
                <a:cs typeface="Times New Roman" pitchFamily="18" charset="0"/>
              </a:rPr>
              <a:t> cho ngôi 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mái</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lnSpc>
                <a:spcPct val="150000"/>
              </a:lnSpc>
            </a:pP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Thân </a:t>
            </a:r>
            <a:r>
              <a:rPr lang="vi-VN" sz="3200" b="1" dirty="0">
                <a:latin typeface="Times New Roman" pitchFamily="18" charset="0"/>
                <a:cs typeface="Times New Roman" pitchFamily="18" charset="0"/>
              </a:rPr>
              <a:t>nhà có những bộ phận chính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sàn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dầm</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7521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 y="0"/>
            <a:ext cx="4762500" cy="3429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4267200" cy="3352800"/>
          </a:xfrm>
          <a:prstGeom prst="rect">
            <a:avLst/>
          </a:prstGeom>
        </p:spPr>
      </p:pic>
      <p:pic>
        <p:nvPicPr>
          <p:cNvPr id="9"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76801" y="0"/>
            <a:ext cx="4267200" cy="3455096"/>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 y="3505201"/>
            <a:ext cx="4762500" cy="3352800"/>
          </a:xfrm>
          <a:prstGeom prst="rect">
            <a:avLst/>
          </a:prstGeom>
        </p:spPr>
      </p:pic>
    </p:spTree>
    <p:extLst>
      <p:ext uri="{BB962C8B-B14F-4D97-AF65-F5344CB8AC3E}">
        <p14:creationId xmlns:p14="http://schemas.microsoft.com/office/powerpoint/2010/main" val="18069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224744" y="1600200"/>
            <a:ext cx="8757806" cy="1569660"/>
          </a:xfrm>
          <a:prstGeom prst="rect">
            <a:avLst/>
          </a:prstGeom>
          <a:noFill/>
        </p:spPr>
        <p:txBody>
          <a:bodyPr wrap="square" rtlCol="0">
            <a:spAutoFit/>
          </a:bodyPr>
          <a:lstStyle/>
          <a:p>
            <a:pPr algn="just"/>
            <a:r>
              <a:rPr lang="en-US" sz="3200" b="1" dirty="0" smtClean="0">
                <a:solidFill>
                  <a:srgbClr val="0070C0"/>
                </a:solidFill>
                <a:latin typeface="Times New Roman" pitchFamily="18" charset="0"/>
                <a:cs typeface="Times New Roman" pitchFamily="18" charset="0"/>
              </a:rPr>
              <a:t>a. </a:t>
            </a:r>
            <a:r>
              <a:rPr lang="en-US" sz="3200" b="1" dirty="0" err="1">
                <a:solidFill>
                  <a:srgbClr val="0070C0"/>
                </a:solidFill>
                <a:latin typeface="Times New Roman" pitchFamily="18" charset="0"/>
                <a:cs typeface="Times New Roman" pitchFamily="18" charset="0"/>
              </a:rPr>
              <a:t>Cấu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tạo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chung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của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nhà</a:t>
            </a:r>
            <a:r>
              <a:rPr lang="en-US" sz="3200" b="1" dirty="0">
                <a:solidFill>
                  <a:srgbClr val="0070C0"/>
                </a:solidFill>
                <a:latin typeface="Times New Roman" pitchFamily="18" charset="0"/>
                <a:cs typeface="Times New Roman" pitchFamily="18" charset="0"/>
              </a:rPr>
              <a:t> ở</a:t>
            </a:r>
            <a:r>
              <a:rPr lang="en-US" sz="3200" b="1" dirty="0" smtClean="0">
                <a:solidFill>
                  <a:srgbClr val="0070C0"/>
                </a:solidFill>
                <a:latin typeface="Times New Roman" pitchFamily="18" charset="0"/>
                <a:cs typeface="Times New Roman" pitchFamily="18" charset="0"/>
              </a:rPr>
              <a:t>.</a:t>
            </a:r>
            <a:endParaRPr lang="en-AU" sz="3200" b="1" dirty="0" smtClean="0">
              <a:latin typeface="Times New Roman" pitchFamily="18" charset="0"/>
              <a:cs typeface="Times New Roman" pitchFamily="18" charset="0"/>
            </a:endParaRPr>
          </a:p>
          <a:p>
            <a:pPr algn="just"/>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ở </a:t>
            </a:r>
            <a:r>
              <a:rPr lang="en-AU" sz="3200" b="1" dirty="0" err="1" smtClean="0">
                <a:latin typeface="Times New Roman" pitchFamily="18" charset="0"/>
                <a:cs typeface="Times New Roman" pitchFamily="18" charset="0"/>
              </a:rPr>
              <a:t>thường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cấu</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tạo</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bởi</a:t>
            </a:r>
            <a:r>
              <a:rPr lang="en-AU" sz="3200" b="1" dirty="0" smtClean="0">
                <a:latin typeface="Times New Roman" pitchFamily="18" charset="0"/>
                <a:cs typeface="Times New Roman" pitchFamily="18" charset="0"/>
              </a:rPr>
              <a:t> 3 </a:t>
            </a:r>
            <a:r>
              <a:rPr lang="en-AU" sz="3200" b="1" dirty="0" err="1" smtClean="0">
                <a:latin typeface="Times New Roman" pitchFamily="18" charset="0"/>
                <a:cs typeface="Times New Roman" pitchFamily="18" charset="0"/>
              </a:rPr>
              <a:t>phần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chính</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phần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móng</a:t>
            </a:r>
            <a:r>
              <a:rPr lang="en-AU" sz="3200" b="1" dirty="0" smtClean="0">
                <a:latin typeface="Times New Roman" pitchFamily="18" charset="0"/>
                <a:cs typeface="Times New Roman" pitchFamily="18" charset="0"/>
              </a:rPr>
              <a:t> </a:t>
            </a:r>
            <a:r>
              <a:rPr lang="en-AU" sz="3200" b="1" dirty="0" err="1">
                <a:latin typeface="Times New Roman" pitchFamily="18" charset="0"/>
                <a:cs typeface="Times New Roman" pitchFamily="18" charset="0"/>
              </a:rPr>
              <a:t>nhà</a:t>
            </a:r>
            <a:r>
              <a:rPr lang="en-AU" sz="3200" b="1" dirty="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thân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mái</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11018" y="44196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9" name="TextBox 8"/>
          <p:cNvSpPr txBox="1"/>
          <p:nvPr/>
        </p:nvSpPr>
        <p:spPr>
          <a:xfrm>
            <a:off x="25752" y="914400"/>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ĐẶC ĐIỂM CHUNG CỦA NHÀ Ở.</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470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22092" y="1013823"/>
            <a:ext cx="8993332"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VAI TRÒ CỦA NHÀ Ở.</a:t>
            </a:r>
            <a:endParaRPr lang="en-US" sz="2800" b="1" dirty="0">
              <a:solidFill>
                <a:srgbClr val="0000FF"/>
              </a:solidFill>
              <a:latin typeface="Times New Roman" pitchFamily="18" charset="0"/>
              <a:cs typeface="Times New Roman" pitchFamily="18" charset="0"/>
            </a:endParaRPr>
          </a:p>
        </p:txBody>
      </p:sp>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9" name="TextBox 8"/>
          <p:cNvSpPr txBox="1"/>
          <p:nvPr/>
        </p:nvSpPr>
        <p:spPr>
          <a:xfrm>
            <a:off x="75334" y="1624074"/>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ĐẶC ĐIỂM CHUNG CỦA NHÀ Ở.</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165282" y="2299694"/>
            <a:ext cx="8993332"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Cấu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ở.</a:t>
            </a:r>
            <a:endParaRPr lang="en-US" sz="3200" b="1" dirty="0">
              <a:latin typeface="Times New Roman" pitchFamily="18" charset="0"/>
              <a:cs typeface="Times New Roman" pitchFamily="18" charset="0"/>
            </a:endParaRPr>
          </a:p>
        </p:txBody>
      </p:sp>
      <p:sp>
        <p:nvSpPr>
          <p:cNvPr id="12" name="TextBox 11"/>
          <p:cNvSpPr txBox="1"/>
          <p:nvPr/>
        </p:nvSpPr>
        <p:spPr>
          <a:xfrm>
            <a:off x="174677" y="3036869"/>
            <a:ext cx="8993332"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b.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ở.</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28810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 y="-3132"/>
            <a:ext cx="9118948" cy="411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33814" y="4114799"/>
            <a:ext cx="6858000"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70C0"/>
                </a:solidFill>
                <a:latin typeface="Times New Roman" pitchFamily="18" charset="0"/>
                <a:cs typeface="Times New Roman" pitchFamily="18" charset="0"/>
              </a:rPr>
              <a:t>Hình</a:t>
            </a:r>
            <a:r>
              <a:rPr lang="en-US" sz="2400" b="1" dirty="0" smtClean="0">
                <a:solidFill>
                  <a:srgbClr val="0070C0"/>
                </a:solidFill>
                <a:latin typeface="Times New Roman" pitchFamily="18" charset="0"/>
                <a:cs typeface="Times New Roman" pitchFamily="18" charset="0"/>
              </a:rPr>
              <a:t> 1.4 </a:t>
            </a:r>
            <a:r>
              <a:rPr lang="en-US" sz="2400" b="1" dirty="0" err="1" smtClean="0">
                <a:solidFill>
                  <a:srgbClr val="0070C0"/>
                </a:solidFill>
                <a:latin typeface="Times New Roman" pitchFamily="18" charset="0"/>
                <a:cs typeface="Times New Roman" pitchFamily="18" charset="0"/>
              </a:rPr>
              <a:t>Sơ</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đồ</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một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số</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khu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trong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nhà</a:t>
            </a:r>
            <a:r>
              <a:rPr lang="en-US" sz="2400" b="1" dirty="0" smtClean="0">
                <a:solidFill>
                  <a:srgbClr val="0070C0"/>
                </a:solidFill>
                <a:latin typeface="Times New Roman" pitchFamily="18" charset="0"/>
                <a:cs typeface="Times New Roman" pitchFamily="18" charset="0"/>
              </a:rPr>
              <a:t> ở</a:t>
            </a:r>
            <a:endParaRPr lang="en-US" sz="2400" b="1" dirty="0">
              <a:solidFill>
                <a:srgbClr val="0070C0"/>
              </a:solidFill>
              <a:latin typeface="Times New Roman" pitchFamily="18" charset="0"/>
              <a:cs typeface="Times New Roman" pitchFamily="18" charset="0"/>
            </a:endParaRPr>
          </a:p>
        </p:txBody>
      </p:sp>
      <p:sp>
        <p:nvSpPr>
          <p:cNvPr id="5" name="Flowchart: Alternate Process 4"/>
          <p:cNvSpPr/>
          <p:nvPr/>
        </p:nvSpPr>
        <p:spPr>
          <a:xfrm>
            <a:off x="203026" y="4720779"/>
            <a:ext cx="8763000" cy="21336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mj-lt"/>
              </a:rPr>
              <a:t>? Các hoạt động thường ngày của gia đình được thực hiện ở những khu vực nào trong ngôi nhà</a:t>
            </a:r>
            <a:r>
              <a:rPr lang="en-US" sz="3200" b="1" dirty="0">
                <a:solidFill>
                  <a:schemeClr val="tx1"/>
                </a:solidFill>
                <a:latin typeface="+mj-lt"/>
              </a:rPr>
              <a:t>.</a:t>
            </a:r>
          </a:p>
          <a:p>
            <a:pPr algn="just"/>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Góc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học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tập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đặt</a:t>
            </a:r>
            <a:r>
              <a:rPr lang="en-US" sz="3200" b="1" dirty="0">
                <a:solidFill>
                  <a:schemeClr val="tx1"/>
                </a:solidFill>
                <a:latin typeface="Times New Roman" pitchFamily="18" charset="0"/>
                <a:cs typeface="Times New Roman" pitchFamily="18" charset="0"/>
              </a:rPr>
              <a:t> ở </a:t>
            </a:r>
            <a:r>
              <a:rPr lang="en-US" sz="3200" b="1" dirty="0" err="1">
                <a:solidFill>
                  <a:schemeClr val="tx1"/>
                </a:solidFill>
                <a:latin typeface="Times New Roman" pitchFamily="18" charset="0"/>
                <a:cs typeface="Times New Roman" pitchFamily="18" charset="0"/>
              </a:rPr>
              <a:t>khu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vực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7146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2800"/>
            <a:ext cx="4876800" cy="34885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76800" cy="3248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524"/>
            <a:ext cx="4191000" cy="32545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307" y="3352799"/>
            <a:ext cx="4191000" cy="3488563"/>
          </a:xfrm>
          <a:prstGeom prst="rect">
            <a:avLst/>
          </a:prstGeom>
        </p:spPr>
      </p:pic>
      <p:sp>
        <p:nvSpPr>
          <p:cNvPr id="8" name="Oval 7"/>
          <p:cNvSpPr/>
          <p:nvPr/>
        </p:nvSpPr>
        <p:spPr>
          <a:xfrm>
            <a:off x="179955" y="2776538"/>
            <a:ext cx="40209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a</a:t>
            </a:r>
          </a:p>
        </p:txBody>
      </p:sp>
      <p:sp>
        <p:nvSpPr>
          <p:cNvPr id="9" name="Oval 8"/>
          <p:cNvSpPr/>
          <p:nvPr/>
        </p:nvSpPr>
        <p:spPr>
          <a:xfrm>
            <a:off x="5083479" y="2735698"/>
            <a:ext cx="40209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b</a:t>
            </a:r>
          </a:p>
        </p:txBody>
      </p:sp>
      <p:sp>
        <p:nvSpPr>
          <p:cNvPr id="10" name="Oval 9"/>
          <p:cNvSpPr/>
          <p:nvPr/>
        </p:nvSpPr>
        <p:spPr>
          <a:xfrm>
            <a:off x="189350" y="6324600"/>
            <a:ext cx="40209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c</a:t>
            </a:r>
          </a:p>
        </p:txBody>
      </p:sp>
      <p:sp>
        <p:nvSpPr>
          <p:cNvPr id="11" name="Oval 10"/>
          <p:cNvSpPr/>
          <p:nvPr/>
        </p:nvSpPr>
        <p:spPr>
          <a:xfrm>
            <a:off x="5209155" y="6324600"/>
            <a:ext cx="40209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d</a:t>
            </a:r>
          </a:p>
        </p:txBody>
      </p:sp>
    </p:spTree>
    <p:extLst>
      <p:ext uri="{BB962C8B-B14F-4D97-AF65-F5344CB8AC3E}">
        <p14:creationId xmlns:p14="http://schemas.microsoft.com/office/powerpoint/2010/main" val="7774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27857" y="1738371"/>
            <a:ext cx="8757806" cy="1077218"/>
          </a:xfrm>
          <a:prstGeom prst="rect">
            <a:avLst/>
          </a:prstGeom>
          <a:noFill/>
        </p:spPr>
        <p:txBody>
          <a:bodyPr wrap="square" rtlCol="0">
            <a:spAutoFit/>
          </a:bodyPr>
          <a:lstStyle/>
          <a:p>
            <a:pPr algn="just"/>
            <a:r>
              <a:rPr lang="en-AU" sz="3200" b="1" dirty="0" err="1" smtClean="0">
                <a:latin typeface="Times New Roman" pitchFamily="18" charset="0"/>
                <a:cs typeface="Times New Roman" pitchFamily="18" charset="0"/>
              </a:rPr>
              <a:t>Bên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trong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a:latin typeface="Times New Roman" pitchFamily="18" charset="0"/>
                <a:cs typeface="Times New Roman" pitchFamily="18" charset="0"/>
              </a:rPr>
              <a:t>có</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các</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khu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vực</a:t>
            </a:r>
            <a:r>
              <a:rPr lang="en-AU" sz="3200" b="1" dirty="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chính</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để</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thực</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hiện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những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hoạt</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động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thiết</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yếu</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của</a:t>
            </a:r>
            <a:r>
              <a:rPr lang="en-AU" sz="3200" b="1" dirty="0" smtClean="0">
                <a:latin typeface="Times New Roman" pitchFamily="18" charset="0"/>
                <a:cs typeface="Times New Roman" pitchFamily="18" charset="0"/>
              </a:rPr>
              <a:t> con </a:t>
            </a:r>
            <a:r>
              <a:rPr lang="en-AU" sz="3200" b="1" dirty="0" err="1" smtClean="0">
                <a:latin typeface="Times New Roman" pitchFamily="18" charset="0"/>
                <a:cs typeface="Times New Roman" pitchFamily="18" charset="0"/>
              </a:rPr>
              <a:t>người</a:t>
            </a:r>
            <a:r>
              <a:rPr lang="en-AU"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268058"/>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13" name="TextBox 12"/>
          <p:cNvSpPr txBox="1"/>
          <p:nvPr/>
        </p:nvSpPr>
        <p:spPr>
          <a:xfrm>
            <a:off x="149077" y="990600"/>
            <a:ext cx="7441185" cy="584775"/>
          </a:xfrm>
          <a:prstGeom prst="rect">
            <a:avLst/>
          </a:prstGeom>
          <a:noFill/>
        </p:spPr>
        <p:txBody>
          <a:bodyPr wrap="square" rtlCol="0">
            <a:spAutoFit/>
          </a:bodyPr>
          <a:lstStyle/>
          <a:p>
            <a:r>
              <a:rPr lang="en-US" sz="3200" b="1" dirty="0" smtClean="0">
                <a:solidFill>
                  <a:srgbClr val="0070C0"/>
                </a:solidFill>
                <a:latin typeface="Times New Roman" pitchFamily="18" charset="0"/>
                <a:cs typeface="Times New Roman" pitchFamily="18" charset="0"/>
              </a:rPr>
              <a:t>b</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chính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trong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nhà</a:t>
            </a:r>
            <a:r>
              <a:rPr lang="en-US" sz="3200" b="1" dirty="0">
                <a:solidFill>
                  <a:srgbClr val="0070C0"/>
                </a:solidFill>
                <a:latin typeface="Times New Roman" pitchFamily="18" charset="0"/>
                <a:cs typeface="Times New Roman" pitchFamily="18" charset="0"/>
              </a:rPr>
              <a:t> ở.</a:t>
            </a:r>
          </a:p>
        </p:txBody>
      </p:sp>
    </p:spTree>
    <p:extLst>
      <p:ext uri="{BB962C8B-B14F-4D97-AF65-F5344CB8AC3E}">
        <p14:creationId xmlns:p14="http://schemas.microsoft.com/office/powerpoint/2010/main" val="9372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22092" y="1013823"/>
            <a:ext cx="8993332"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VAI TRÒ CỦA NHÀ Ở.</a:t>
            </a:r>
            <a:endParaRPr lang="en-US" sz="2800" b="1" dirty="0">
              <a:solidFill>
                <a:srgbClr val="0000FF"/>
              </a:solidFill>
              <a:latin typeface="Times New Roman" pitchFamily="18" charset="0"/>
              <a:cs typeface="Times New Roman" pitchFamily="18" charset="0"/>
            </a:endParaRPr>
          </a:p>
        </p:txBody>
      </p:sp>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9" name="TextBox 8"/>
          <p:cNvSpPr txBox="1"/>
          <p:nvPr/>
        </p:nvSpPr>
        <p:spPr>
          <a:xfrm>
            <a:off x="75334" y="1624074"/>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ĐẶC ĐIỂM CHUNG CỦA NHÀ Ở.</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74290" y="2299694"/>
            <a:ext cx="876491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MỘT SỐ KIẾN TRÚC NHÀ Ở ĐẶC TRƯNG CỦA VIỆT NAM.</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754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09" descr="Description: C:\Users\USER\AppData\Local\Temp\FineReader11.00\media\image1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839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08" descr="Description: C:\Users\USER\AppData\Local\Temp\FineReader11.00\media\image1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6146"/>
            <a:ext cx="8763000" cy="1171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3867" y="1559124"/>
            <a:ext cx="895773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1.Nhà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truyền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sàn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bè</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nổi</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thuyền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86267" y="2918726"/>
            <a:ext cx="8957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chung</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cư</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biệt</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liền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kề</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35354575"/>
              </p:ext>
            </p:extLst>
          </p:nvPr>
        </p:nvGraphicFramePr>
        <p:xfrm>
          <a:off x="119926" y="3257280"/>
          <a:ext cx="8991600" cy="3701304"/>
        </p:xfrm>
        <a:graphic>
          <a:graphicData uri="http://schemas.openxmlformats.org/drawingml/2006/table">
            <a:tbl>
              <a:tblPr firstRow="1" firstCol="1" bandRow="1">
                <a:tableStyleId>{5C22544A-7EE6-4342-B048-85BDC9FD1C3A}</a:tableStyleId>
              </a:tblPr>
              <a:tblGrid>
                <a:gridCol w="6629400"/>
                <a:gridCol w="1143000"/>
                <a:gridCol w="1219200"/>
              </a:tblGrid>
              <a:tr h="297873">
                <a:tc>
                  <a:txBody>
                    <a:bodyPr/>
                    <a:lstStyle/>
                    <a:p>
                      <a:pPr algn="ctr">
                        <a:lnSpc>
                          <a:spcPct val="120000"/>
                        </a:lnSpc>
                        <a:spcAft>
                          <a:spcPts val="0"/>
                        </a:spcAft>
                      </a:pPr>
                      <a:r>
                        <a:rPr lang="en-US" sz="1800" b="1" dirty="0" err="1">
                          <a:effectLst/>
                          <a:latin typeface="Times New Roman" pitchFamily="18" charset="0"/>
                          <a:cs typeface="Times New Roman" pitchFamily="18" charset="0"/>
                        </a:rPr>
                        <a:t>Mô</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tả</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20000"/>
                        </a:lnSpc>
                        <a:spcAft>
                          <a:spcPts val="0"/>
                        </a:spcAft>
                      </a:pPr>
                      <a:r>
                        <a:rPr lang="en-US" sz="1800" b="1">
                          <a:effectLst/>
                          <a:latin typeface="Times New Roman" pitchFamily="18" charset="0"/>
                          <a:cs typeface="Times New Roman" pitchFamily="18" charset="0"/>
                        </a:rPr>
                        <a:t>Kiểu nhà</a:t>
                      </a:r>
                      <a:endParaRPr lang="en-US" sz="1800" b="1">
                        <a:effectLst/>
                        <a:latin typeface="Times New Roman" pitchFamily="18" charset="0"/>
                        <a:ea typeface="Times New Roman"/>
                        <a:cs typeface="Times New Roman" pitchFamily="18" charset="0"/>
                      </a:endParaRPr>
                    </a:p>
                  </a:txBody>
                  <a:tcPr marL="68580" marR="68580" marT="0" marB="0"/>
                </a:tc>
                <a:tc>
                  <a:txBody>
                    <a:bodyPr/>
                    <a:lstStyle/>
                    <a:p>
                      <a:pPr algn="ctr">
                        <a:lnSpc>
                          <a:spcPct val="120000"/>
                        </a:lnSpc>
                        <a:spcAft>
                          <a:spcPts val="0"/>
                        </a:spcAft>
                      </a:pPr>
                      <a:r>
                        <a:rPr lang="en-US" sz="1800" b="1">
                          <a:effectLst/>
                          <a:latin typeface="Times New Roman" pitchFamily="18" charset="0"/>
                          <a:cs typeface="Times New Roman" pitchFamily="18" charset="0"/>
                        </a:rPr>
                        <a:t>Khu vực</a:t>
                      </a:r>
                      <a:endParaRPr lang="en-US" sz="1800" b="1">
                        <a:effectLst/>
                        <a:latin typeface="Times New Roman" pitchFamily="18" charset="0"/>
                        <a:ea typeface="Times New Roman"/>
                        <a:cs typeface="Times New Roman" pitchFamily="18" charset="0"/>
                      </a:endParaRPr>
                    </a:p>
                  </a:txBody>
                  <a:tcPr marL="68580" marR="68580" marT="0" marB="0"/>
                </a:tc>
              </a:tr>
              <a:tr h="738648">
                <a:tc>
                  <a:txBody>
                    <a:bodyPr/>
                    <a:lstStyle/>
                    <a:p>
                      <a:pPr marR="203200" indent="-215900" algn="just">
                        <a:lnSpc>
                          <a:spcPct val="120000"/>
                        </a:lnSpc>
                        <a:spcAft>
                          <a:spcPts val="0"/>
                        </a:spcAft>
                      </a:pPr>
                      <a:r>
                        <a:rPr lang="en-US" sz="1800" b="1" dirty="0" err="1" smtClean="0">
                          <a:effectLst/>
                          <a:latin typeface="Times New Roman" pitchFamily="18" charset="0"/>
                          <a:cs typeface="Times New Roman" pitchFamily="18" charset="0"/>
                        </a:rPr>
                        <a:t>a.Tòa</a:t>
                      </a:r>
                      <a:r>
                        <a:rPr lang="en-US" sz="1800" b="1" dirty="0" smtClean="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gồm</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nhiều</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căn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hộ</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sử</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dụng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chung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các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công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trình</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phụ</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lối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cầu</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thang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để</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xe</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sân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chơi</a:t>
                      </a:r>
                      <a:r>
                        <a:rPr lang="en-US" sz="1800" b="1" dirty="0">
                          <a:effectLst/>
                          <a:latin typeface="Times New Roman" pitchFamily="18" charset="0"/>
                          <a:cs typeface="Times New Roman" pitchFamily="18" charset="0"/>
                        </a:rPr>
                        <a:t>,...).</a:t>
                      </a:r>
                      <a:endParaRPr lang="en-US" sz="1800" b="1" dirty="0">
                        <a:effectLst/>
                        <a:latin typeface="Times New Roman" pitchFamily="18" charset="0"/>
                        <a:ea typeface="Segoe UI"/>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r h="297873">
                <a:tc>
                  <a:txBody>
                    <a:bodyPr/>
                    <a:lstStyle/>
                    <a:p>
                      <a:pPr algn="just">
                        <a:lnSpc>
                          <a:spcPct val="120000"/>
                        </a:lnSpc>
                        <a:spcAft>
                          <a:spcPts val="0"/>
                        </a:spcAft>
                      </a:pPr>
                      <a:r>
                        <a:rPr lang="en-US" sz="1800" b="1" dirty="0">
                          <a:effectLst/>
                          <a:latin typeface="Times New Roman" pitchFamily="18" charset="0"/>
                          <a:cs typeface="Times New Roman" pitchFamily="18" charset="0"/>
                        </a:rPr>
                        <a:t>b. </a:t>
                      </a:r>
                      <a:r>
                        <a:rPr lang="en-US" sz="1800" b="1" dirty="0" err="1">
                          <a:effectLst/>
                          <a:latin typeface="Times New Roman" pitchFamily="18" charset="0"/>
                          <a:cs typeface="Times New Roman" pitchFamily="18" charset="0"/>
                        </a:rPr>
                        <a:t>Nhiều</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ở </a:t>
                      </a:r>
                      <a:r>
                        <a:rPr lang="en-US" sz="1800" b="1" dirty="0" err="1">
                          <a:effectLst/>
                          <a:latin typeface="Times New Roman" pitchFamily="18" charset="0"/>
                          <a:cs typeface="Times New Roman" pitchFamily="18" charset="0"/>
                        </a:rPr>
                        <a:t>riêng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biệt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được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xây</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sát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nhau</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thành</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một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dãy</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r h="595745">
                <a:tc>
                  <a:txBody>
                    <a:bodyPr/>
                    <a:lstStyle/>
                    <a:p>
                      <a:pPr indent="-215900" algn="just">
                        <a:lnSpc>
                          <a:spcPct val="120000"/>
                        </a:lnSpc>
                        <a:spcAft>
                          <a:spcPts val="0"/>
                        </a:spcAft>
                      </a:pPr>
                      <a:r>
                        <a:rPr lang="en-US" sz="1800" b="1" dirty="0">
                          <a:effectLst/>
                          <a:latin typeface="Times New Roman" pitchFamily="18" charset="0"/>
                          <a:cs typeface="Times New Roman" pitchFamily="18" charset="0"/>
                        </a:rPr>
                        <a:t>c</a:t>
                      </a:r>
                      <a:r>
                        <a:rPr lang="en-US" sz="1800" b="1" dirty="0" smtClean="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Nhà</a:t>
                      </a:r>
                      <a:r>
                        <a:rPr lang="en-US" sz="1800" b="1" dirty="0" smtClean="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được</a:t>
                      </a:r>
                      <a:r>
                        <a:rPr lang="en-US" sz="1800" b="1" dirty="0">
                          <a:effectLst/>
                          <a:latin typeface="Times New Roman" pitchFamily="18" charset="0"/>
                          <a:cs typeface="Times New Roman" pitchFamily="18" charset="0"/>
                        </a:rPr>
                        <a:t> chia </a:t>
                      </a:r>
                      <a:r>
                        <a:rPr lang="en-US" sz="1800" b="1" dirty="0" err="1">
                          <a:effectLst/>
                          <a:latin typeface="Times New Roman" pitchFamily="18" charset="0"/>
                          <a:cs typeface="Times New Roman" pitchFamily="18" charset="0"/>
                        </a:rPr>
                        <a:t>thành</a:t>
                      </a:r>
                      <a:r>
                        <a:rPr lang="en-US" sz="1800" b="1" dirty="0">
                          <a:effectLst/>
                          <a:latin typeface="Times New Roman" pitchFamily="18" charset="0"/>
                          <a:cs typeface="Times New Roman" pitchFamily="18" charset="0"/>
                        </a:rPr>
                        <a:t> 3 </a:t>
                      </a:r>
                      <a:r>
                        <a:rPr lang="en-US" sz="1800" b="1" dirty="0" err="1">
                          <a:effectLst/>
                          <a:latin typeface="Times New Roman" pitchFamily="18" charset="0"/>
                          <a:cs typeface="Times New Roman" pitchFamily="18" charset="0"/>
                        </a:rPr>
                        <a:t>gian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phòng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gồm</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phòng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chính</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lớn</a:t>
                      </a:r>
                      <a:r>
                        <a:rPr lang="en-US" sz="1800" b="1" dirty="0">
                          <a:effectLst/>
                          <a:latin typeface="Times New Roman" pitchFamily="18" charset="0"/>
                          <a:cs typeface="Times New Roman" pitchFamily="18" charset="0"/>
                        </a:rPr>
                        <a:t> ở </a:t>
                      </a:r>
                      <a:r>
                        <a:rPr lang="en-US" sz="1800" b="1" dirty="0" err="1">
                          <a:effectLst/>
                          <a:latin typeface="Times New Roman" pitchFamily="18" charset="0"/>
                          <a:cs typeface="Times New Roman" pitchFamily="18" charset="0"/>
                        </a:rPr>
                        <a:t>giữa</a:t>
                      </a:r>
                      <a:r>
                        <a:rPr lang="en-US" sz="1800" b="1" dirty="0">
                          <a:effectLst/>
                          <a:latin typeface="Times New Roman" pitchFamily="18" charset="0"/>
                          <a:cs typeface="Times New Roman" pitchFamily="18" charset="0"/>
                        </a:rPr>
                        <a:t>, 2 </a:t>
                      </a:r>
                      <a:r>
                        <a:rPr lang="en-US" sz="1800" b="1" dirty="0" err="1">
                          <a:effectLst/>
                          <a:latin typeface="Times New Roman" pitchFamily="18" charset="0"/>
                          <a:cs typeface="Times New Roman" pitchFamily="18" charset="0"/>
                        </a:rPr>
                        <a:t>phòng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nhỏ</a:t>
                      </a:r>
                      <a:r>
                        <a:rPr lang="en-US" sz="1800" b="1" dirty="0">
                          <a:effectLst/>
                          <a:latin typeface="Times New Roman" pitchFamily="18" charset="0"/>
                          <a:cs typeface="Times New Roman" pitchFamily="18" charset="0"/>
                        </a:rPr>
                        <a:t> ở </a:t>
                      </a:r>
                      <a:r>
                        <a:rPr lang="en-US" sz="1800" b="1" dirty="0" err="1">
                          <a:effectLst/>
                          <a:latin typeface="Times New Roman" pitchFamily="18" charset="0"/>
                          <a:cs typeface="Times New Roman" pitchFamily="18" charset="0"/>
                        </a:rPr>
                        <a:t>hai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bên</a:t>
                      </a:r>
                      <a:r>
                        <a:rPr lang="en-US" sz="1800" b="1" dirty="0">
                          <a:effectLst/>
                          <a:latin typeface="Times New Roman" pitchFamily="18" charset="0"/>
                          <a:cs typeface="Times New Roman" pitchFamily="18" charset="0"/>
                        </a:rPr>
                        <a:t>.</a:t>
                      </a:r>
                      <a:endParaRPr lang="en-US" sz="1800" b="1" dirty="0">
                        <a:effectLst/>
                        <a:latin typeface="Times New Roman" pitchFamily="18" charset="0"/>
                        <a:ea typeface="Segoe UI"/>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r h="297873">
                <a:tc>
                  <a:txBody>
                    <a:bodyPr/>
                    <a:lstStyle/>
                    <a:p>
                      <a:pPr indent="-215900" algn="just">
                        <a:lnSpc>
                          <a:spcPct val="120000"/>
                        </a:lnSpc>
                        <a:spcAft>
                          <a:spcPts val="0"/>
                        </a:spcAft>
                      </a:pPr>
                      <a:r>
                        <a:rPr lang="en-US" sz="1800" b="1" dirty="0">
                          <a:effectLst/>
                          <a:latin typeface="Times New Roman" pitchFamily="18" charset="0"/>
                          <a:cs typeface="Times New Roman" pitchFamily="18" charset="0"/>
                        </a:rPr>
                        <a:t>d</a:t>
                      </a:r>
                      <a:r>
                        <a:rPr lang="en-US" sz="1800" b="1" dirty="0" smtClean="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Nhà</a:t>
                      </a:r>
                      <a:r>
                        <a:rPr lang="en-US" sz="1800" b="1" dirty="0" smtClean="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dựng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trên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bè</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nổi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trên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mặt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nước</a:t>
                      </a:r>
                      <a:r>
                        <a:rPr lang="en-US" sz="1800" b="1" dirty="0">
                          <a:effectLst/>
                          <a:latin typeface="Times New Roman" pitchFamily="18" charset="0"/>
                          <a:cs typeface="Times New Roman" pitchFamily="18" charset="0"/>
                        </a:rPr>
                        <a:t>.</a:t>
                      </a:r>
                      <a:endParaRPr lang="en-US" sz="1800" b="1" dirty="0">
                        <a:effectLst/>
                        <a:latin typeface="Times New Roman" pitchFamily="18" charset="0"/>
                        <a:ea typeface="Segoe UI"/>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r h="595745">
                <a:tc>
                  <a:txBody>
                    <a:bodyPr/>
                    <a:lstStyle/>
                    <a:p>
                      <a:pPr algn="just">
                        <a:lnSpc>
                          <a:spcPct val="120000"/>
                        </a:lnSpc>
                        <a:spcAft>
                          <a:spcPts val="0"/>
                        </a:spcAft>
                      </a:pPr>
                      <a:r>
                        <a:rPr lang="en-US" sz="1800" b="1" dirty="0">
                          <a:effectLst/>
                          <a:latin typeface="Times New Roman" pitchFamily="18" charset="0"/>
                          <a:cs typeface="Times New Roman" pitchFamily="18" charset="0"/>
                        </a:rPr>
                        <a:t>e.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được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xây</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riêng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biệt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trong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khuôn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viên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rộng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lớn</a:t>
                      </a:r>
                      <a:r>
                        <a:rPr lang="en-US" sz="1800" b="1" dirty="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đầy</a:t>
                      </a:r>
                      <a:r>
                        <a:rPr lang="en-US" sz="1800" b="1" dirty="0" smtClean="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đủ</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tiện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nghi</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r h="595745">
                <a:tc>
                  <a:txBody>
                    <a:bodyPr/>
                    <a:lstStyle/>
                    <a:p>
                      <a:pPr algn="just">
                        <a:lnSpc>
                          <a:spcPct val="120000"/>
                        </a:lnSpc>
                        <a:spcAft>
                          <a:spcPts val="0"/>
                        </a:spcAft>
                      </a:pPr>
                      <a:r>
                        <a:rPr lang="en-US" sz="1800" b="1" dirty="0">
                          <a:effectLst/>
                          <a:latin typeface="Times New Roman" pitchFamily="18" charset="0"/>
                          <a:cs typeface="Times New Roman" pitchFamily="18" charset="0"/>
                        </a:rPr>
                        <a:t>f.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có</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sàn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nhà</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cao</a:t>
                      </a:r>
                      <a:r>
                        <a:rPr lang="en-US" sz="1800" b="1" dirty="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hơn</a:t>
                      </a:r>
                      <a:r>
                        <a:rPr lang="en-US" sz="1800" b="1" dirty="0" smtClean="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mặt</a:t>
                      </a:r>
                      <a:r>
                        <a:rPr lang="en-US" sz="1800" b="1" baseline="0" dirty="0" smtClean="0">
                          <a:effectLst/>
                          <a:latin typeface="Times New Roman" pitchFamily="18" charset="0"/>
                          <a:cs typeface="Times New Roman" pitchFamily="18" charset="0"/>
                        </a:rPr>
                        <a:t> </a:t>
                      </a:r>
                      <a:r>
                        <a:rPr lang="en-US" sz="1800" b="1" baseline="0" dirty="0" err="1" smtClean="0">
                          <a:effectLst/>
                          <a:latin typeface="Times New Roman" pitchFamily="18" charset="0"/>
                          <a:cs typeface="Times New Roman" pitchFamily="18" charset="0"/>
                        </a:rPr>
                        <a:t>nước</a:t>
                      </a:r>
                      <a:r>
                        <a:rPr lang="en-US" sz="1800" b="1" baseline="0" dirty="0" smtClean="0">
                          <a:effectLst/>
                          <a:latin typeface="Times New Roman" pitchFamily="18" charset="0"/>
                          <a:cs typeface="Times New Roman" pitchFamily="18" charset="0"/>
                        </a:rPr>
                        <a:t> </a:t>
                      </a:r>
                      <a:r>
                        <a:rPr lang="en-US" sz="1800" b="1" baseline="0" dirty="0" err="1" smtClean="0">
                          <a:effectLst/>
                          <a:latin typeface="Times New Roman" pitchFamily="18" charset="0"/>
                          <a:cs typeface="Times New Roman" pitchFamily="18" charset="0"/>
                        </a:rPr>
                        <a:t>hoặc</a:t>
                      </a:r>
                      <a:r>
                        <a:rPr lang="en-US" sz="1800" b="1" dirty="0" smtClean="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mặt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đất</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dựng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trên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những</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cây</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cột</a:t>
                      </a:r>
                      <a:r>
                        <a:rPr lang="en-US" sz="1800" b="1" dirty="0">
                          <a:effectLst/>
                          <a:latin typeface="Times New Roman" pitchFamily="18" charset="0"/>
                          <a:cs typeface="Times New Roman" pitchFamily="18" charset="0"/>
                        </a:rPr>
                        <a:t>.</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c>
                  <a:txBody>
                    <a:bodyPr/>
                    <a:lstStyle/>
                    <a:p>
                      <a:pPr>
                        <a:lnSpc>
                          <a:spcPct val="120000"/>
                        </a:lnSpc>
                        <a:spcAft>
                          <a:spcPts val="0"/>
                        </a:spcAft>
                      </a:pPr>
                      <a:r>
                        <a:rPr lang="en-US" sz="1800" b="1" dirty="0">
                          <a:effectLst/>
                          <a:latin typeface="Times New Roman" pitchFamily="18" charset="0"/>
                          <a:cs typeface="Times New Roman" pitchFamily="18" charset="0"/>
                        </a:rPr>
                        <a:t> </a:t>
                      </a:r>
                      <a:endParaRPr lang="en-US" sz="18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Rectangle 6"/>
          <p:cNvSpPr>
            <a:spLocks noChangeArrowheads="1"/>
          </p:cNvSpPr>
          <p:nvPr/>
        </p:nvSpPr>
        <p:spPr bwMode="auto">
          <a:xfrm>
            <a:off x="33867" y="-37578"/>
            <a:ext cx="895773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Quan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sát</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những</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ảnh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chọn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nội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dung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mô</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tả</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kiến</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trúc</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nhà</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phù</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hợp</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với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mỗi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hoàn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thành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bảng</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sau</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5196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1025"/>
                                        </p:tgtEl>
                                        <p:attrNameLst>
                                          <p:attrName>style.visibility</p:attrName>
                                        </p:attrNameLst>
                                      </p:cBhvr>
                                      <p:to>
                                        <p:strVal val="visible"/>
                                      </p:to>
                                    </p:set>
                                    <p:animEffect transition="in" filter="circle(in)">
                                      <p:cBhvr>
                                        <p:cTn id="20" dur="2000"/>
                                        <p:tgtEl>
                                          <p:spTgt spid="102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738507023"/>
              </p:ext>
            </p:extLst>
          </p:nvPr>
        </p:nvGraphicFramePr>
        <p:xfrm>
          <a:off x="30270" y="717363"/>
          <a:ext cx="8839200" cy="5931799"/>
        </p:xfrm>
        <a:graphic>
          <a:graphicData uri="http://schemas.openxmlformats.org/drawingml/2006/table">
            <a:tbl>
              <a:tblPr firstRow="1" firstCol="1" bandRow="1">
                <a:tableStyleId>{5C22544A-7EE6-4342-B048-85BDC9FD1C3A}</a:tableStyleId>
              </a:tblPr>
              <a:tblGrid>
                <a:gridCol w="4941711"/>
                <a:gridCol w="1981200"/>
                <a:gridCol w="1916289"/>
              </a:tblGrid>
              <a:tr h="488500">
                <a:tc>
                  <a:txBody>
                    <a:bodyPr/>
                    <a:lstStyle/>
                    <a:p>
                      <a:pPr algn="ctr">
                        <a:lnSpc>
                          <a:spcPct val="120000"/>
                        </a:lnSpc>
                        <a:spcAft>
                          <a:spcPts val="0"/>
                        </a:spcAft>
                      </a:pPr>
                      <a:r>
                        <a:rPr lang="en-US" sz="2200" b="1" dirty="0" err="1" smtClean="0">
                          <a:effectLst/>
                          <a:latin typeface="Times New Roman" pitchFamily="18" charset="0"/>
                          <a:cs typeface="Times New Roman" pitchFamily="18" charset="0"/>
                        </a:rPr>
                        <a:t>Mô</a:t>
                      </a:r>
                      <a:r>
                        <a:rPr lang="en-US" sz="2200" b="1" dirty="0" smtClean="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tả</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20000"/>
                        </a:lnSpc>
                        <a:spcAft>
                          <a:spcPts val="0"/>
                        </a:spcAft>
                      </a:pPr>
                      <a:r>
                        <a:rPr lang="en-US" sz="2200" b="1" dirty="0" err="1">
                          <a:effectLst/>
                          <a:latin typeface="Times New Roman" pitchFamily="18" charset="0"/>
                          <a:cs typeface="Times New Roman" pitchFamily="18" charset="0"/>
                        </a:rPr>
                        <a:t>Kiểu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nhà</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20000"/>
                        </a:lnSpc>
                        <a:spcAft>
                          <a:spcPts val="0"/>
                        </a:spcAft>
                      </a:pPr>
                      <a:r>
                        <a:rPr lang="en-US" sz="2200" b="1" dirty="0" err="1">
                          <a:effectLst/>
                          <a:latin typeface="Times New Roman" pitchFamily="18" charset="0"/>
                          <a:cs typeface="Times New Roman" pitchFamily="18" charset="0"/>
                        </a:rPr>
                        <a:t>Khu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vực</a:t>
                      </a:r>
                      <a:endParaRPr lang="en-US" sz="2200" b="1" dirty="0">
                        <a:effectLst/>
                        <a:latin typeface="Times New Roman" pitchFamily="18" charset="0"/>
                        <a:ea typeface="Times New Roman"/>
                        <a:cs typeface="Times New Roman" pitchFamily="18" charset="0"/>
                      </a:endParaRPr>
                    </a:p>
                  </a:txBody>
                  <a:tcPr marL="68580" marR="68580" marT="0" marB="0"/>
                </a:tc>
              </a:tr>
              <a:tr h="1075780">
                <a:tc>
                  <a:txBody>
                    <a:bodyPr/>
                    <a:lstStyle/>
                    <a:p>
                      <a:pPr marR="203200" indent="-215900" algn="just">
                        <a:lnSpc>
                          <a:spcPct val="120000"/>
                        </a:lnSpc>
                        <a:spcAft>
                          <a:spcPts val="0"/>
                        </a:spcAft>
                      </a:pPr>
                      <a:r>
                        <a:rPr lang="en-US" sz="2200" b="1" dirty="0" smtClean="0">
                          <a:effectLst/>
                          <a:latin typeface="Times New Roman" pitchFamily="18" charset="0"/>
                          <a:cs typeface="Times New Roman" pitchFamily="18" charset="0"/>
                        </a:rPr>
                        <a:t>a. </a:t>
                      </a:r>
                      <a:r>
                        <a:rPr lang="en-US" sz="2200" b="1" dirty="0" err="1" smtClean="0">
                          <a:effectLst/>
                          <a:latin typeface="Times New Roman" pitchFamily="18" charset="0"/>
                          <a:cs typeface="Times New Roman" pitchFamily="18" charset="0"/>
                        </a:rPr>
                        <a:t>Tòa</a:t>
                      </a:r>
                      <a:r>
                        <a:rPr lang="en-US" sz="2200" b="1" dirty="0" smtClean="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gồm</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nhiều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căn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hộ</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sử</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dụng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chung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các</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công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trình</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phụ</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lối</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đi</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cầu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thang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để</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xe</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sân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chơi</a:t>
                      </a:r>
                      <a:r>
                        <a:rPr lang="en-US" sz="2200" b="1" dirty="0">
                          <a:effectLst/>
                          <a:latin typeface="Times New Roman" pitchFamily="18" charset="0"/>
                          <a:cs typeface="Times New Roman" pitchFamily="18" charset="0"/>
                        </a:rPr>
                        <a:t>,...).</a:t>
                      </a:r>
                      <a:endParaRPr lang="en-US" sz="2200" b="1" dirty="0">
                        <a:effectLst/>
                        <a:latin typeface="Times New Roman" pitchFamily="18" charset="0"/>
                        <a:ea typeface="Segoe UI"/>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chung</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cư</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Thành</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thị</a:t>
                      </a:r>
                      <a:endParaRPr lang="en-US" sz="2200" b="1" dirty="0">
                        <a:effectLst/>
                        <a:latin typeface="Times New Roman" pitchFamily="18" charset="0"/>
                        <a:ea typeface="Times New Roman"/>
                        <a:cs typeface="Times New Roman" pitchFamily="18" charset="0"/>
                      </a:endParaRPr>
                    </a:p>
                  </a:txBody>
                  <a:tcPr marL="68580" marR="68580" marT="0" marB="0"/>
                </a:tc>
              </a:tr>
              <a:tr h="537890">
                <a:tc>
                  <a:txBody>
                    <a:bodyPr/>
                    <a:lstStyle/>
                    <a:p>
                      <a:pPr algn="just">
                        <a:lnSpc>
                          <a:spcPct val="120000"/>
                        </a:lnSpc>
                        <a:spcAft>
                          <a:spcPts val="0"/>
                        </a:spcAft>
                      </a:pPr>
                      <a:r>
                        <a:rPr lang="en-US" sz="2200" b="1" dirty="0">
                          <a:effectLst/>
                          <a:latin typeface="Times New Roman" pitchFamily="18" charset="0"/>
                          <a:cs typeface="Times New Roman" pitchFamily="18" charset="0"/>
                        </a:rPr>
                        <a:t>b. </a:t>
                      </a:r>
                      <a:r>
                        <a:rPr lang="en-US" sz="2200" b="1" dirty="0" err="1">
                          <a:effectLst/>
                          <a:latin typeface="Times New Roman" pitchFamily="18" charset="0"/>
                          <a:cs typeface="Times New Roman" pitchFamily="18" charset="0"/>
                        </a:rPr>
                        <a:t>Nhiều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ở </a:t>
                      </a:r>
                      <a:r>
                        <a:rPr lang="en-US" sz="2200" b="1" dirty="0" err="1">
                          <a:effectLst/>
                          <a:latin typeface="Times New Roman" pitchFamily="18" charset="0"/>
                          <a:cs typeface="Times New Roman" pitchFamily="18" charset="0"/>
                        </a:rPr>
                        <a:t>riêng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biệt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được</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xây</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sát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nhau</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thành</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một</a:t>
                      </a: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dãy</a:t>
                      </a:r>
                      <a:r>
                        <a:rPr lang="en-US" sz="2200" b="1" dirty="0" smtClean="0">
                          <a:effectLst/>
                          <a:latin typeface="Times New Roman" pitchFamily="18" charset="0"/>
                          <a:cs typeface="Times New Roman" pitchFamily="18" charset="0"/>
                        </a:rPr>
                        <a:t>.</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liền</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kề</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Thành</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thị</a:t>
                      </a:r>
                      <a:endParaRPr lang="en-US" sz="2200" b="1" dirty="0">
                        <a:effectLst/>
                        <a:latin typeface="Times New Roman" pitchFamily="18" charset="0"/>
                        <a:ea typeface="Times New Roman"/>
                        <a:cs typeface="Times New Roman" pitchFamily="18" charset="0"/>
                      </a:endParaRPr>
                    </a:p>
                  </a:txBody>
                  <a:tcPr marL="68580" marR="68580" marT="0" marB="0"/>
                </a:tc>
              </a:tr>
              <a:tr h="1075780">
                <a:tc>
                  <a:txBody>
                    <a:bodyPr/>
                    <a:lstStyle/>
                    <a:p>
                      <a:pPr indent="-215900" algn="just">
                        <a:lnSpc>
                          <a:spcPct val="120000"/>
                        </a:lnSpc>
                        <a:spcAft>
                          <a:spcPts val="0"/>
                        </a:spcAft>
                      </a:pPr>
                      <a:r>
                        <a:rPr lang="en-US" sz="2200" b="1" dirty="0" smtClean="0">
                          <a:effectLst/>
                          <a:latin typeface="Times New Roman" pitchFamily="18" charset="0"/>
                          <a:cs typeface="Times New Roman" pitchFamily="18" charset="0"/>
                        </a:rPr>
                        <a:t>c. </a:t>
                      </a:r>
                      <a:r>
                        <a:rPr lang="en-US" sz="2200" b="1" dirty="0" err="1" smtClean="0">
                          <a:effectLst/>
                          <a:latin typeface="Times New Roman" pitchFamily="18" charset="0"/>
                          <a:cs typeface="Times New Roman" pitchFamily="18" charset="0"/>
                        </a:rPr>
                        <a:t>Nhà</a:t>
                      </a:r>
                      <a:r>
                        <a:rPr lang="en-US" sz="2200" b="1" dirty="0" smtClean="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được</a:t>
                      </a:r>
                      <a:r>
                        <a:rPr lang="en-US" sz="2200" b="1" dirty="0">
                          <a:effectLst/>
                          <a:latin typeface="Times New Roman" pitchFamily="18" charset="0"/>
                          <a:cs typeface="Times New Roman" pitchFamily="18" charset="0"/>
                        </a:rPr>
                        <a:t> chia </a:t>
                      </a:r>
                      <a:r>
                        <a:rPr lang="en-US" sz="2200" b="1" dirty="0" err="1">
                          <a:effectLst/>
                          <a:latin typeface="Times New Roman" pitchFamily="18" charset="0"/>
                          <a:cs typeface="Times New Roman" pitchFamily="18" charset="0"/>
                        </a:rPr>
                        <a:t>thành</a:t>
                      </a:r>
                      <a:r>
                        <a:rPr lang="en-US" sz="2200" b="1" dirty="0">
                          <a:effectLst/>
                          <a:latin typeface="Times New Roman" pitchFamily="18" charset="0"/>
                          <a:cs typeface="Times New Roman" pitchFamily="18" charset="0"/>
                        </a:rPr>
                        <a:t> 3 </a:t>
                      </a:r>
                      <a:r>
                        <a:rPr lang="en-US" sz="2200" b="1" dirty="0" err="1">
                          <a:effectLst/>
                          <a:latin typeface="Times New Roman" pitchFamily="18" charset="0"/>
                          <a:cs typeface="Times New Roman" pitchFamily="18" charset="0"/>
                        </a:rPr>
                        <a:t>gian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phòng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gồm</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phòng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chính</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lớn</a:t>
                      </a:r>
                      <a:r>
                        <a:rPr lang="en-US" sz="2200" b="1" dirty="0">
                          <a:effectLst/>
                          <a:latin typeface="Times New Roman" pitchFamily="18" charset="0"/>
                          <a:cs typeface="Times New Roman" pitchFamily="18" charset="0"/>
                        </a:rPr>
                        <a:t> ở </a:t>
                      </a:r>
                      <a:r>
                        <a:rPr lang="en-US" sz="2200" b="1" dirty="0" err="1">
                          <a:effectLst/>
                          <a:latin typeface="Times New Roman" pitchFamily="18" charset="0"/>
                          <a:cs typeface="Times New Roman" pitchFamily="18" charset="0"/>
                        </a:rPr>
                        <a:t>giữa</a:t>
                      </a:r>
                      <a:r>
                        <a:rPr lang="en-US" sz="2200" b="1" dirty="0">
                          <a:effectLst/>
                          <a:latin typeface="Times New Roman" pitchFamily="18" charset="0"/>
                          <a:cs typeface="Times New Roman" pitchFamily="18" charset="0"/>
                        </a:rPr>
                        <a:t>, 2 </a:t>
                      </a:r>
                      <a:r>
                        <a:rPr lang="en-US" sz="2200" b="1" dirty="0" err="1">
                          <a:effectLst/>
                          <a:latin typeface="Times New Roman" pitchFamily="18" charset="0"/>
                          <a:cs typeface="Times New Roman" pitchFamily="18" charset="0"/>
                        </a:rPr>
                        <a:t>phòng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nhỏ</a:t>
                      </a:r>
                      <a:r>
                        <a:rPr lang="en-US" sz="2200" b="1" dirty="0">
                          <a:effectLst/>
                          <a:latin typeface="Times New Roman" pitchFamily="18" charset="0"/>
                          <a:cs typeface="Times New Roman" pitchFamily="18" charset="0"/>
                        </a:rPr>
                        <a:t> ở </a:t>
                      </a:r>
                      <a:r>
                        <a:rPr lang="en-US" sz="2200" b="1" dirty="0" err="1">
                          <a:effectLst/>
                          <a:latin typeface="Times New Roman" pitchFamily="18" charset="0"/>
                          <a:cs typeface="Times New Roman" pitchFamily="18" charset="0"/>
                        </a:rPr>
                        <a:t>hai</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bên</a:t>
                      </a:r>
                      <a:r>
                        <a:rPr lang="en-US" sz="2200" b="1" dirty="0">
                          <a:effectLst/>
                          <a:latin typeface="Times New Roman" pitchFamily="18" charset="0"/>
                          <a:cs typeface="Times New Roman" pitchFamily="18" charset="0"/>
                        </a:rPr>
                        <a:t>.</a:t>
                      </a:r>
                      <a:endParaRPr lang="en-US" sz="2200" b="1" dirty="0">
                        <a:effectLst/>
                        <a:latin typeface="Times New Roman" pitchFamily="18" charset="0"/>
                        <a:ea typeface="Segoe UI"/>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ba</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gian</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truyền</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thống</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err="1" smtClean="0">
                          <a:effectLst/>
                          <a:latin typeface="Times New Roman" pitchFamily="18" charset="0"/>
                          <a:cs typeface="Times New Roman" pitchFamily="18" charset="0"/>
                        </a:rPr>
                        <a:t>Nông</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thôn</a:t>
                      </a:r>
                      <a:r>
                        <a:rPr lang="en-US" sz="2200" b="1" dirty="0">
                          <a:effectLst/>
                          <a:latin typeface="Times New Roman" pitchFamily="18" charset="0"/>
                          <a:cs typeface="Times New Roman" pitchFamily="18" charset="0"/>
                        </a:rPr>
                        <a:t> </a:t>
                      </a:r>
                      <a:endParaRPr lang="en-US" sz="2200" b="1" dirty="0">
                        <a:effectLst/>
                        <a:latin typeface="Times New Roman" pitchFamily="18" charset="0"/>
                        <a:ea typeface="Times New Roman"/>
                        <a:cs typeface="Times New Roman" pitchFamily="18" charset="0"/>
                      </a:endParaRPr>
                    </a:p>
                  </a:txBody>
                  <a:tcPr marL="68580" marR="68580" marT="0" marB="0"/>
                </a:tc>
              </a:tr>
              <a:tr h="537890">
                <a:tc>
                  <a:txBody>
                    <a:bodyPr/>
                    <a:lstStyle/>
                    <a:p>
                      <a:pPr indent="-215900" algn="just">
                        <a:lnSpc>
                          <a:spcPct val="120000"/>
                        </a:lnSpc>
                        <a:spcAft>
                          <a:spcPts val="0"/>
                        </a:spcAft>
                      </a:pPr>
                      <a:r>
                        <a:rPr lang="en-US" sz="2200" b="1" dirty="0">
                          <a:effectLst/>
                          <a:latin typeface="Times New Roman" pitchFamily="18" charset="0"/>
                          <a:cs typeface="Times New Roman" pitchFamily="18" charset="0"/>
                        </a:rPr>
                        <a:t>d</a:t>
                      </a:r>
                      <a:r>
                        <a:rPr lang="en-US" sz="2200" b="1" dirty="0" smtClean="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dirty="0" smtClean="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dựng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trên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bè</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nổi</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trên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mặt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nước</a:t>
                      </a:r>
                      <a:r>
                        <a:rPr lang="en-US" sz="2200" b="1" dirty="0">
                          <a:effectLst/>
                          <a:latin typeface="Times New Roman" pitchFamily="18" charset="0"/>
                          <a:cs typeface="Times New Roman" pitchFamily="18" charset="0"/>
                        </a:rPr>
                        <a:t>.</a:t>
                      </a:r>
                      <a:endParaRPr lang="en-US" sz="2200" b="1" dirty="0">
                        <a:effectLst/>
                        <a:latin typeface="Times New Roman" pitchFamily="18" charset="0"/>
                        <a:ea typeface="Segoe UI"/>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bè</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err="1" smtClean="0">
                          <a:effectLst/>
                          <a:latin typeface="Times New Roman" pitchFamily="18" charset="0"/>
                          <a:cs typeface="Times New Roman" pitchFamily="18" charset="0"/>
                        </a:rPr>
                        <a:t>Khu</a:t>
                      </a:r>
                      <a:r>
                        <a:rPr lang="en-US" sz="2200" b="1" dirty="0" smtClean="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vực</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khác</a:t>
                      </a:r>
                      <a:r>
                        <a:rPr lang="en-US" sz="2200" b="1" dirty="0">
                          <a:effectLst/>
                          <a:latin typeface="Times New Roman" pitchFamily="18" charset="0"/>
                          <a:cs typeface="Times New Roman" pitchFamily="18" charset="0"/>
                        </a:rPr>
                        <a:t> </a:t>
                      </a:r>
                      <a:endParaRPr lang="en-US" sz="2200" b="1" dirty="0">
                        <a:effectLst/>
                        <a:latin typeface="Times New Roman" pitchFamily="18" charset="0"/>
                        <a:ea typeface="Times New Roman"/>
                        <a:cs typeface="Times New Roman" pitchFamily="18" charset="0"/>
                      </a:endParaRPr>
                    </a:p>
                  </a:txBody>
                  <a:tcPr marL="68580" marR="68580" marT="0" marB="0"/>
                </a:tc>
              </a:tr>
              <a:tr h="848521">
                <a:tc>
                  <a:txBody>
                    <a:bodyPr/>
                    <a:lstStyle/>
                    <a:p>
                      <a:pPr algn="just">
                        <a:lnSpc>
                          <a:spcPct val="120000"/>
                        </a:lnSpc>
                        <a:spcAft>
                          <a:spcPts val="0"/>
                        </a:spcAft>
                      </a:pPr>
                      <a:r>
                        <a:rPr lang="en-US" sz="2200" b="1" dirty="0">
                          <a:effectLst/>
                          <a:latin typeface="Times New Roman" pitchFamily="18" charset="0"/>
                          <a:cs typeface="Times New Roman" pitchFamily="18" charset="0"/>
                        </a:rPr>
                        <a:t>e.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được</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xây</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riêng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biệt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trong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khuôn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viên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rộng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lớn</a:t>
                      </a: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đầy</a:t>
                      </a:r>
                      <a:r>
                        <a:rPr lang="en-US" sz="2200" b="1" dirty="0" smtClean="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đủ</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tiện</a:t>
                      </a: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nghi</a:t>
                      </a:r>
                      <a:r>
                        <a:rPr lang="en-US" sz="2200" b="1" dirty="0" smtClean="0">
                          <a:effectLst/>
                          <a:latin typeface="Times New Roman" pitchFamily="18" charset="0"/>
                          <a:cs typeface="Times New Roman" pitchFamily="18" charset="0"/>
                        </a:rPr>
                        <a:t>.</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biệt</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thự</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err="1" smtClean="0">
                          <a:effectLst/>
                          <a:latin typeface="Times New Roman" pitchFamily="18" charset="0"/>
                          <a:cs typeface="Times New Roman" pitchFamily="18" charset="0"/>
                        </a:rPr>
                        <a:t>Thành</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thị</a:t>
                      </a:r>
                      <a:r>
                        <a:rPr lang="en-US" sz="2200" b="1" dirty="0">
                          <a:effectLst/>
                          <a:latin typeface="Times New Roman" pitchFamily="18" charset="0"/>
                          <a:cs typeface="Times New Roman" pitchFamily="18" charset="0"/>
                        </a:rPr>
                        <a:t> </a:t>
                      </a:r>
                      <a:endParaRPr lang="en-US" sz="2200" b="1" dirty="0">
                        <a:effectLst/>
                        <a:latin typeface="Times New Roman" pitchFamily="18" charset="0"/>
                        <a:ea typeface="Times New Roman"/>
                        <a:cs typeface="Times New Roman" pitchFamily="18" charset="0"/>
                      </a:endParaRPr>
                    </a:p>
                  </a:txBody>
                  <a:tcPr marL="68580" marR="68580" marT="0" marB="0"/>
                </a:tc>
              </a:tr>
              <a:tr h="838200">
                <a:tc>
                  <a:txBody>
                    <a:bodyPr/>
                    <a:lstStyle/>
                    <a:p>
                      <a:pPr algn="just">
                        <a:lnSpc>
                          <a:spcPct val="120000"/>
                        </a:lnSpc>
                        <a:spcAft>
                          <a:spcPts val="0"/>
                        </a:spcAft>
                      </a:pPr>
                      <a:r>
                        <a:rPr lang="en-US" sz="2200" b="1" dirty="0">
                          <a:effectLst/>
                          <a:latin typeface="Times New Roman" pitchFamily="18" charset="0"/>
                          <a:cs typeface="Times New Roman" pitchFamily="18" charset="0"/>
                        </a:rPr>
                        <a:t>f.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có</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sàn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nhà</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cao</a:t>
                      </a: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hơn</a:t>
                      </a:r>
                      <a:r>
                        <a:rPr lang="en-US" sz="2200" b="1" dirty="0" smtClean="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mặt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đất</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dựng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trên</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những</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cây</a:t>
                      </a:r>
                      <a:r>
                        <a:rPr lang="en-US" sz="2200" b="1" dirty="0">
                          <a:effectLst/>
                          <a:latin typeface="Times New Roman" pitchFamily="18" charset="0"/>
                          <a:cs typeface="Times New Roman" pitchFamily="18" charset="0"/>
                        </a:rPr>
                        <a:t> </a:t>
                      </a:r>
                      <a:r>
                        <a:rPr lang="en-US" sz="2200" b="1" dirty="0" err="1">
                          <a:effectLst/>
                          <a:latin typeface="Times New Roman" pitchFamily="18" charset="0"/>
                          <a:cs typeface="Times New Roman" pitchFamily="18" charset="0"/>
                        </a:rPr>
                        <a:t>cột</a:t>
                      </a:r>
                      <a:r>
                        <a:rPr lang="en-US" sz="2200" b="1" dirty="0">
                          <a:effectLst/>
                          <a:latin typeface="Times New Roman" pitchFamily="18" charset="0"/>
                          <a:cs typeface="Times New Roman" pitchFamily="18" charset="0"/>
                        </a:rPr>
                        <a:t>.</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a:effectLst/>
                          <a:latin typeface="Times New Roman" pitchFamily="18" charset="0"/>
                          <a:cs typeface="Times New Roman" pitchFamily="18" charset="0"/>
                        </a:rPr>
                        <a:t> </a:t>
                      </a: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sàn</a:t>
                      </a:r>
                      <a:endParaRPr lang="en-US" sz="22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20000"/>
                        </a:lnSpc>
                        <a:spcAft>
                          <a:spcPts val="0"/>
                        </a:spcAft>
                      </a:pPr>
                      <a:r>
                        <a:rPr lang="en-US" sz="2200" b="1" dirty="0" err="1" smtClean="0">
                          <a:effectLst/>
                          <a:latin typeface="Times New Roman" pitchFamily="18" charset="0"/>
                          <a:cs typeface="Times New Roman" pitchFamily="18" charset="0"/>
                        </a:rPr>
                        <a:t>Nhà</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khu</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vực</a:t>
                      </a:r>
                      <a:r>
                        <a:rPr lang="en-US" sz="2200" b="1" baseline="0" dirty="0" smtClean="0">
                          <a:effectLst/>
                          <a:latin typeface="Times New Roman" pitchFamily="18" charset="0"/>
                          <a:cs typeface="Times New Roman" pitchFamily="18" charset="0"/>
                        </a:rPr>
                        <a:t> </a:t>
                      </a:r>
                      <a:r>
                        <a:rPr lang="en-US" sz="2200" b="1" baseline="0" dirty="0" err="1" smtClean="0">
                          <a:effectLst/>
                          <a:latin typeface="Times New Roman" pitchFamily="18" charset="0"/>
                          <a:cs typeface="Times New Roman" pitchFamily="18" charset="0"/>
                        </a:rPr>
                        <a:t>khác</a:t>
                      </a:r>
                      <a:r>
                        <a:rPr lang="en-US" sz="2200" b="1" dirty="0" smtClean="0">
                          <a:effectLst/>
                          <a:latin typeface="Times New Roman" pitchFamily="18" charset="0"/>
                          <a:cs typeface="Times New Roman" pitchFamily="18" charset="0"/>
                        </a:rPr>
                        <a:t> </a:t>
                      </a:r>
                      <a:endParaRPr lang="en-US" sz="22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Rectangle 6"/>
          <p:cNvSpPr>
            <a:spLocks noChangeArrowheads="1"/>
          </p:cNvSpPr>
          <p:nvPr/>
        </p:nvSpPr>
        <p:spPr bwMode="auto">
          <a:xfrm>
            <a:off x="30270" y="9477"/>
            <a:ext cx="9037529"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err="1">
                <a:solidFill>
                  <a:srgbClr val="FF0000"/>
                </a:solidFill>
                <a:latin typeface="Times New Roman" pitchFamily="18" charset="0"/>
                <a:ea typeface="Times New Roman" pitchFamily="18" charset="0"/>
                <a:cs typeface="Times New Roman" pitchFamily="18" charset="0"/>
              </a:rPr>
              <a:t>Quan</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sát</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những</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hình</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ảnh</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và</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chọn</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nội</a:t>
            </a:r>
            <a:r>
              <a:rPr lang="en-US" sz="2000" b="1" dirty="0">
                <a:solidFill>
                  <a:srgbClr val="FF0000"/>
                </a:solidFill>
                <a:latin typeface="Times New Roman" pitchFamily="18" charset="0"/>
                <a:ea typeface="Times New Roman" pitchFamily="18" charset="0"/>
                <a:cs typeface="Times New Roman" pitchFamily="18" charset="0"/>
              </a:rPr>
              <a:t> dung </a:t>
            </a:r>
            <a:r>
              <a:rPr lang="en-US" sz="2000" b="1" dirty="0" err="1">
                <a:solidFill>
                  <a:srgbClr val="FF0000"/>
                </a:solidFill>
                <a:latin typeface="Times New Roman" pitchFamily="18" charset="0"/>
                <a:ea typeface="Times New Roman" pitchFamily="18" charset="0"/>
                <a:cs typeface="Times New Roman" pitchFamily="18" charset="0"/>
              </a:rPr>
              <a:t>mô</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tả</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kiến</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trúc</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nhà</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phù</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hợp</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với</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mỗi</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hình</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và</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hoàn</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thành</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bảng</a:t>
            </a:r>
            <a:r>
              <a:rPr lang="en-US" sz="2000" b="1" dirty="0">
                <a:solidFill>
                  <a:srgbClr val="FF0000"/>
                </a:solidFill>
                <a:latin typeface="Times New Roman" pitchFamily="18" charset="0"/>
                <a:ea typeface="Times New Roman" pitchFamily="18" charset="0"/>
                <a:cs typeface="Times New Roman" pitchFamily="18" charset="0"/>
              </a:rPr>
              <a:t> </a:t>
            </a:r>
            <a:r>
              <a:rPr lang="en-US" sz="2000" b="1" dirty="0" err="1">
                <a:solidFill>
                  <a:srgbClr val="FF0000"/>
                </a:solidFill>
                <a:latin typeface="Times New Roman" pitchFamily="18" charset="0"/>
                <a:ea typeface="Times New Roman" pitchFamily="18" charset="0"/>
                <a:cs typeface="Times New Roman" pitchFamily="18" charset="0"/>
              </a:rPr>
              <a:t>sau</a:t>
            </a:r>
            <a:r>
              <a:rPr lang="en-US" sz="2000" b="1" dirty="0">
                <a:solidFill>
                  <a:srgbClr val="FF0000"/>
                </a:solidFill>
                <a:latin typeface="Times New Roman" pitchFamily="18" charset="0"/>
                <a:ea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79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4752399"/>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92232" y="1456176"/>
            <a:ext cx="8993332"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Vai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trò</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ở.</a:t>
            </a:r>
            <a:endParaRPr lang="en-US" sz="3200" b="1" dirty="0">
              <a:solidFill>
                <a:srgbClr val="0000FF"/>
              </a:solidFill>
              <a:latin typeface="Times New Roman" pitchFamily="18" charset="0"/>
              <a:cs typeface="Times New Roman" pitchFamily="18" charset="0"/>
            </a:endParaRPr>
          </a:p>
        </p:txBody>
      </p:sp>
      <p:sp>
        <p:nvSpPr>
          <p:cNvPr id="12" name="TextBox 11"/>
          <p:cNvSpPr txBox="1"/>
          <p:nvPr/>
        </p:nvSpPr>
        <p:spPr>
          <a:xfrm>
            <a:off x="192232" y="2040951"/>
            <a:ext cx="7467600"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2. </a:t>
            </a:r>
            <a:r>
              <a:rPr lang="en-US" sz="3200" b="1" dirty="0" err="1" smtClean="0">
                <a:solidFill>
                  <a:srgbClr val="0000FF"/>
                </a:solidFill>
                <a:latin typeface="Times New Roman" pitchFamily="18" charset="0"/>
                <a:cs typeface="Times New Roman" pitchFamily="18" charset="0"/>
              </a:rPr>
              <a:t>Đặc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điểm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chung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ở.</a:t>
            </a:r>
            <a:endParaRPr lang="en-US" sz="3200" b="1" dirty="0">
              <a:solidFill>
                <a:srgbClr val="0000FF"/>
              </a:solidFill>
              <a:latin typeface="Times New Roman" pitchFamily="18" charset="0"/>
              <a:cs typeface="Times New Roman" pitchFamily="18" charset="0"/>
            </a:endParaRPr>
          </a:p>
        </p:txBody>
      </p:sp>
      <p:sp>
        <p:nvSpPr>
          <p:cNvPr id="13" name="TextBox 12"/>
          <p:cNvSpPr txBox="1"/>
          <p:nvPr/>
        </p:nvSpPr>
        <p:spPr>
          <a:xfrm>
            <a:off x="171450" y="2677530"/>
            <a:ext cx="8894618"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3. </a:t>
            </a:r>
            <a:r>
              <a:rPr lang="en-US" sz="3200" b="1" dirty="0" err="1" smtClean="0">
                <a:solidFill>
                  <a:srgbClr val="0000FF"/>
                </a:solidFill>
                <a:latin typeface="Times New Roman" pitchFamily="18" charset="0"/>
                <a:cs typeface="Times New Roman" pitchFamily="18" charset="0"/>
              </a:rPr>
              <a:t>Một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số</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kiến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trúc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ở </a:t>
            </a:r>
            <a:r>
              <a:rPr lang="en-US" sz="3200" b="1" dirty="0" err="1" smtClean="0">
                <a:solidFill>
                  <a:srgbClr val="0000FF"/>
                </a:solidFill>
                <a:latin typeface="Times New Roman" pitchFamily="18" charset="0"/>
                <a:cs typeface="Times New Roman" pitchFamily="18" charset="0"/>
              </a:rPr>
              <a:t>đặc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trưng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Việt</a:t>
            </a:r>
            <a:r>
              <a:rPr lang="en-US" sz="3200" b="1" dirty="0" smtClean="0">
                <a:solidFill>
                  <a:srgbClr val="0000FF"/>
                </a:solidFill>
                <a:latin typeface="Times New Roman" pitchFamily="18" charset="0"/>
                <a:cs typeface="Times New Roman" pitchFamily="18" charset="0"/>
              </a:rPr>
              <a:t> Nam.</a:t>
            </a:r>
            <a:endParaRPr lang="en-US" sz="3200" b="1" dirty="0">
              <a:solidFill>
                <a:srgbClr val="0000FF"/>
              </a:solidFill>
              <a:latin typeface="Times New Roman" pitchFamily="18" charset="0"/>
              <a:cs typeface="Times New Roman" pitchFamily="18" charset="0"/>
            </a:endParaRPr>
          </a:p>
        </p:txBody>
      </p:sp>
      <p:sp>
        <p:nvSpPr>
          <p:cNvPr id="14" name="TextBox 13"/>
          <p:cNvSpPr txBox="1"/>
          <p:nvPr/>
        </p:nvSpPr>
        <p:spPr>
          <a:xfrm>
            <a:off x="171450" y="3339736"/>
            <a:ext cx="74676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4.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liệu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xây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dựng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19" name="TextBox 18"/>
          <p:cNvSpPr txBox="1"/>
          <p:nvPr/>
        </p:nvSpPr>
        <p:spPr>
          <a:xfrm>
            <a:off x="171449" y="4038600"/>
            <a:ext cx="8894618" cy="584775"/>
          </a:xfrm>
          <a:prstGeom prst="rect">
            <a:avLst/>
          </a:prstGeom>
          <a:noFill/>
        </p:spPr>
        <p:txBody>
          <a:bodyPr wrap="square" rtlCol="0">
            <a:spAutoFit/>
          </a:bodyPr>
          <a:lstStyle/>
          <a:p>
            <a:pPr algn="just"/>
            <a:r>
              <a:rPr lang="en-US" sz="3200" b="1" dirty="0" smtClean="0">
                <a:solidFill>
                  <a:srgbClr val="0000FF"/>
                </a:solidFill>
                <a:latin typeface="Times New Roman" pitchFamily="18" charset="0"/>
                <a:cs typeface="Times New Roman" pitchFamily="18" charset="0"/>
              </a:rPr>
              <a:t>5. </a:t>
            </a:r>
            <a:r>
              <a:rPr lang="en-US" sz="3200" b="1" dirty="0" err="1" smtClean="0">
                <a:solidFill>
                  <a:srgbClr val="0000FF"/>
                </a:solidFill>
                <a:latin typeface="Times New Roman" pitchFamily="18" charset="0"/>
                <a:cs typeface="Times New Roman" pitchFamily="18" charset="0"/>
              </a:rPr>
              <a:t>Quy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trình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xây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dựng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ở. </a:t>
            </a:r>
            <a:endParaRPr lang="en-US" sz="3200" b="1" dirty="0">
              <a:solidFill>
                <a:srgbClr val="0000FF"/>
              </a:solidFill>
              <a:latin typeface="Times New Roman" pitchFamily="18" charset="0"/>
              <a:cs typeface="Times New Roman" pitchFamily="18" charset="0"/>
            </a:endParaRPr>
          </a:p>
        </p:txBody>
      </p:sp>
      <p:sp>
        <p:nvSpPr>
          <p:cNvPr id="17" name="Rectangle 9"/>
          <p:cNvSpPr>
            <a:spLocks noChangeArrowheads="1"/>
          </p:cNvSpPr>
          <p:nvPr/>
        </p:nvSpPr>
        <p:spPr bwMode="auto">
          <a:xfrm>
            <a:off x="503959" y="2286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Tree>
    <p:extLst>
      <p:ext uri="{BB962C8B-B14F-4D97-AF65-F5344CB8AC3E}">
        <p14:creationId xmlns:p14="http://schemas.microsoft.com/office/powerpoint/2010/main" val="355802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27857" y="1828800"/>
            <a:ext cx="8757806" cy="3046988"/>
          </a:xfrm>
          <a:prstGeom prst="rect">
            <a:avLst/>
          </a:prstGeom>
          <a:noFill/>
        </p:spPr>
        <p:txBody>
          <a:bodyPr wrap="square" rtlCol="0">
            <a:spAutoFit/>
          </a:bodyPr>
          <a:lstStyle/>
          <a:p>
            <a:pPr algn="just"/>
            <a:r>
              <a:rPr lang="en-AU" sz="3200" b="1" dirty="0" smtClean="0">
                <a:latin typeface="Times New Roman" pitchFamily="18" charset="0"/>
                <a:cs typeface="Times New Roman" pitchFamily="18" charset="0"/>
              </a:rPr>
              <a:t>- Ở </a:t>
            </a:r>
            <a:r>
              <a:rPr lang="en-AU" sz="3200" b="1" dirty="0" err="1">
                <a:latin typeface="Times New Roman" pitchFamily="18" charset="0"/>
                <a:cs typeface="Times New Roman" pitchFamily="18" charset="0"/>
              </a:rPr>
              <a:t>nước</a:t>
            </a:r>
            <a:r>
              <a:rPr lang="en-AU" sz="3200" b="1" dirty="0">
                <a:latin typeface="Times New Roman" pitchFamily="18" charset="0"/>
                <a:cs typeface="Times New Roman" pitchFamily="18" charset="0"/>
              </a:rPr>
              <a:t> ta </a:t>
            </a:r>
            <a:r>
              <a:rPr lang="en-AU" sz="3200" b="1" dirty="0" err="1">
                <a:latin typeface="Times New Roman" pitchFamily="18" charset="0"/>
                <a:cs typeface="Times New Roman" pitchFamily="18" charset="0"/>
              </a:rPr>
              <a:t>có</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nhiều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kiểu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kiến</a:t>
            </a:r>
            <a:r>
              <a:rPr lang="en-AU" sz="3200" b="1" dirty="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trúc</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ở </a:t>
            </a:r>
            <a:r>
              <a:rPr lang="en-AU" sz="3200" b="1" dirty="0" err="1">
                <a:latin typeface="Times New Roman" pitchFamily="18" charset="0"/>
                <a:cs typeface="Times New Roman" pitchFamily="18" charset="0"/>
              </a:rPr>
              <a:t>khác</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nhau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tùy</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theo</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điều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kiện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tự</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nhiên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và</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tập</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quán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của</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từng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địa</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phương</a:t>
            </a:r>
            <a:r>
              <a:rPr lang="en-AU" sz="3200" b="1" dirty="0" smtClean="0">
                <a:latin typeface="Times New Roman" pitchFamily="18" charset="0"/>
                <a:cs typeface="Times New Roman" pitchFamily="18" charset="0"/>
              </a:rPr>
              <a:t>.</a:t>
            </a:r>
          </a:p>
          <a:p>
            <a:pPr algn="just"/>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Các</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kiểu</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ở </a:t>
            </a:r>
            <a:r>
              <a:rPr lang="en-AU" sz="3200" b="1" dirty="0" err="1" smtClean="0">
                <a:latin typeface="Times New Roman" pitchFamily="18" charset="0"/>
                <a:cs typeface="Times New Roman" pitchFamily="18" charset="0"/>
              </a:rPr>
              <a:t>đặc</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trưng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của</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Việt</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nam</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ba</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gian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truyền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thống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liên</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kế</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biệt</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thự</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chung</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cư</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nổi</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sàn</a:t>
            </a:r>
            <a:r>
              <a:rPr lang="en-AU" sz="3200" b="1" dirty="0" smtClean="0">
                <a:latin typeface="Times New Roman" pitchFamily="18" charset="0"/>
                <a:cs typeface="Times New Roman" pitchFamily="18" charset="0"/>
              </a:rPr>
              <a:t>.</a:t>
            </a: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268058"/>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15" name="TextBox 14"/>
          <p:cNvSpPr txBox="1"/>
          <p:nvPr/>
        </p:nvSpPr>
        <p:spPr>
          <a:xfrm>
            <a:off x="189545" y="871946"/>
            <a:ext cx="876491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MỘT SỐ KIẾN TRÚC NHÀ Ở ĐẶC TRƯNG CỦA VIỆT NAM.</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204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200400" y="20030"/>
            <a:ext cx="32766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3841" y="1066800"/>
            <a:ext cx="8839200" cy="379519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u="sng" dirty="0" smtClean="0">
                <a:solidFill>
                  <a:srgbClr val="0070C0"/>
                </a:solidFill>
                <a:latin typeface="Times New Roman" pitchFamily="18" charset="0"/>
                <a:cs typeface="Times New Roman" pitchFamily="18" charset="0"/>
              </a:rPr>
              <a:t>Bài tập 1</a:t>
            </a:r>
            <a:r>
              <a:rPr lang="en-US" sz="3200" b="1" i="1" dirty="0">
                <a:solidFill>
                  <a:srgbClr val="0070C0"/>
                </a:solidFill>
                <a:latin typeface="Times New Roman" pitchFamily="18" charset="0"/>
                <a:cs typeface="Times New Roman" pitchFamily="18" charset="0"/>
              </a:rPr>
              <a:t>:</a:t>
            </a:r>
            <a:r>
              <a:rPr lang="vi-VN" sz="3200" b="1" i="1" dirty="0" smtClean="0">
                <a:solidFill>
                  <a:srgbClr val="0070C0"/>
                </a:solidFill>
                <a:latin typeface="Times New Roman" pitchFamily="18" charset="0"/>
                <a:cs typeface="Times New Roman" pitchFamily="18" charset="0"/>
              </a:rPr>
              <a:t> </a:t>
            </a:r>
            <a:r>
              <a:rPr lang="vi-VN" sz="3200" b="1" dirty="0" smtClean="0">
                <a:solidFill>
                  <a:schemeClr val="tx1"/>
                </a:solidFill>
                <a:latin typeface="Times New Roman" pitchFamily="18" charset="0"/>
                <a:cs typeface="Times New Roman" pitchFamily="18" charset="0"/>
              </a:rPr>
              <a:t>Trong nhà ở, một vài khu vực có thể được bố trí chung một vị trí. Em hãy chỉ ra các khu vực có thể bố trí chung với nhau trong các khu vực sau: nơi thờ cúng, nơi học tập, nơi tiếp khách, nơi ngủ nghỉ, nơi nấu ăn, nơi tắm giặt, nơi vệ sinh, nơi chăn nuôi, nơi ăn uống, nơi phơi qu</a:t>
            </a:r>
            <a:r>
              <a:rPr lang="en-US" sz="3200" b="1" dirty="0">
                <a:solidFill>
                  <a:schemeClr val="tx1"/>
                </a:solidFill>
                <a:latin typeface="Times New Roman" pitchFamily="18" charset="0"/>
                <a:cs typeface="Times New Roman" pitchFamily="18" charset="0"/>
              </a:rPr>
              <a:t>ầ</a:t>
            </a:r>
            <a:r>
              <a:rPr lang="vi-VN" sz="3200" b="1" dirty="0" smtClean="0">
                <a:solidFill>
                  <a:schemeClr val="tx1"/>
                </a:solidFill>
                <a:latin typeface="Times New Roman" pitchFamily="18" charset="0"/>
                <a:cs typeface="Times New Roman" pitchFamily="18" charset="0"/>
              </a:rPr>
              <a:t>n áo</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155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200400" y="20030"/>
            <a:ext cx="32766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12958" y="928992"/>
            <a:ext cx="8870483" cy="13070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 </a:t>
            </a:r>
            <a:endParaRPr lang="en-US" dirty="0"/>
          </a:p>
        </p:txBody>
      </p:sp>
      <p:sp>
        <p:nvSpPr>
          <p:cNvPr id="4" name="Rectangle 2"/>
          <p:cNvSpPr>
            <a:spLocks noChangeArrowheads="1"/>
          </p:cNvSpPr>
          <p:nvPr/>
        </p:nvSpPr>
        <p:spPr bwMode="auto">
          <a:xfrm>
            <a:off x="609600" y="9906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Bài</a:t>
            </a:r>
            <a:r>
              <a:rPr kumimoji="0" lang="en-US" sz="3200" b="1" i="1"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n-US" sz="3200" b="1" i="1" u="sng"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tập</a:t>
            </a:r>
            <a:r>
              <a:rPr kumimoji="0" lang="en-US" sz="3200" b="1" i="1"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2</a:t>
            </a:r>
            <a:r>
              <a:rPr lang="en-US" sz="3200" b="1" dirty="0">
                <a:solidFill>
                  <a:srgbClr val="0070C0"/>
                </a:solidFill>
                <a:latin typeface="Times New Roman" pitchFamily="18" charset="0"/>
                <a:ea typeface="Times New Roman" pitchFamily="18" charset="0"/>
                <a:cs typeface="Times New Roman" pitchFamily="18" charset="0"/>
              </a:rPr>
              <a:t>:</a:t>
            </a:r>
            <a:r>
              <a:rPr kumimoji="0" lang="en-US" sz="32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hãy</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tên</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trúc</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 </a:t>
            </a:r>
            <a:r>
              <a:rPr lang="en-US" sz="3200" b="1" dirty="0" smtClean="0">
                <a:latin typeface="Times New Roman" pitchFamily="18" charset="0"/>
                <a:ea typeface="Times New Roman" pitchFamily="18" charset="0"/>
                <a:cs typeface="Times New Roman" pitchFamily="18" charset="0"/>
              </a:rPr>
              <a:t>b, c</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297641"/>
            <a:ext cx="9148763" cy="270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2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3200400" y="20030"/>
            <a:ext cx="32766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52400" y="914400"/>
            <a:ext cx="8839200" cy="23622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mj-lt"/>
                <a:cs typeface="Arial" pitchFamily="34" charset="0"/>
              </a:rPr>
              <a:t>1.</a:t>
            </a:r>
            <a:r>
              <a:rPr lang="en-US" sz="3200" b="1" dirty="0" smtClean="0">
                <a:solidFill>
                  <a:schemeClr val="tx1"/>
                </a:solidFill>
                <a:latin typeface="+mj-lt"/>
                <a:cs typeface="Arial" pitchFamily="34" charset="0"/>
              </a:rPr>
              <a:t> </a:t>
            </a:r>
            <a:r>
              <a:rPr lang="vi-VN" sz="3200" b="1" dirty="0" smtClean="0">
                <a:solidFill>
                  <a:schemeClr val="tx1"/>
                </a:solidFill>
                <a:latin typeface="+mj-lt"/>
                <a:cs typeface="Arial" pitchFamily="34" charset="0"/>
              </a:rPr>
              <a:t>Hãy mô tả các khu vực chính trong ngôi nhà của gia đình em.</a:t>
            </a:r>
          </a:p>
          <a:p>
            <a:pPr algn="just"/>
            <a:r>
              <a:rPr lang="vi-VN" sz="3200" b="1" dirty="0" smtClean="0">
                <a:solidFill>
                  <a:schemeClr val="tx1"/>
                </a:solidFill>
                <a:latin typeface="+mj-lt"/>
                <a:cs typeface="Arial" pitchFamily="34" charset="0"/>
              </a:rPr>
              <a:t>2.</a:t>
            </a:r>
            <a:r>
              <a:rPr lang="en-US" sz="3200" b="1" dirty="0" smtClean="0">
                <a:solidFill>
                  <a:schemeClr val="tx1"/>
                </a:solidFill>
                <a:latin typeface="+mj-lt"/>
                <a:cs typeface="Arial" pitchFamily="34" charset="0"/>
              </a:rPr>
              <a:t> </a:t>
            </a:r>
            <a:r>
              <a:rPr lang="vi-VN" sz="3200" b="1" dirty="0" smtClean="0">
                <a:solidFill>
                  <a:schemeClr val="tx1"/>
                </a:solidFill>
                <a:latin typeface="+mj-lt"/>
                <a:cs typeface="Arial" pitchFamily="34" charset="0"/>
              </a:rPr>
              <a:t>Nhận xét về các kiến trúc nhà phổ biến tại nơi em đang ở.</a:t>
            </a:r>
            <a:endParaRPr lang="vi-VN" sz="3200" b="1" dirty="0">
              <a:solidFill>
                <a:schemeClr val="tx1"/>
              </a:solidFill>
              <a:latin typeface="+mj-lt"/>
              <a:cs typeface="Arial" pitchFamily="34" charset="0"/>
            </a:endParaRPr>
          </a:p>
        </p:txBody>
      </p:sp>
    </p:spTree>
    <p:extLst>
      <p:ext uri="{BB962C8B-B14F-4D97-AF65-F5344CB8AC3E}">
        <p14:creationId xmlns:p14="http://schemas.microsoft.com/office/powerpoint/2010/main" val="38570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29323" y="5219"/>
            <a:ext cx="5746836" cy="830997"/>
          </a:xfrm>
          <a:prstGeom prst="rect">
            <a:avLst/>
          </a:prstGeom>
          <a:gradFill rotWithShape="1">
            <a:gsLst>
              <a:gs pos="0">
                <a:srgbClr val="FF0066"/>
              </a:gs>
              <a:gs pos="50000">
                <a:srgbClr val="FFFFFF"/>
              </a:gs>
              <a:gs pos="100000">
                <a:srgbClr val="FF0066"/>
              </a:gs>
            </a:gsLst>
            <a:lin ang="5400000" scaled="1"/>
          </a:gradFill>
          <a:ln w="38100">
            <a:solidFill>
              <a:srgbClr val="0000FF"/>
            </a:solid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4800" b="1" dirty="0">
                <a:latin typeface="VNI-Times" pitchFamily="2" charset="0"/>
              </a:rPr>
              <a:t>   </a:t>
            </a:r>
            <a:r>
              <a:rPr lang="en-US" sz="3200" b="1" dirty="0" smtClean="0">
                <a:solidFill>
                  <a:srgbClr val="0000FF"/>
                </a:solidFill>
                <a:latin typeface="Times New Roman" pitchFamily="18" charset="0"/>
                <a:cs typeface="Times New Roman" pitchFamily="18" charset="0"/>
              </a:rPr>
              <a:t>HƯỚNG DẪN HỌC Ở NHÀ</a:t>
            </a:r>
            <a:endParaRPr lang="en-US" sz="3200" b="1" dirty="0">
              <a:solidFill>
                <a:srgbClr val="0000FF"/>
              </a:solidFill>
              <a:latin typeface="Times New Roman" pitchFamily="18" charset="0"/>
              <a:cs typeface="Times New Roman" pitchFamily="18" charset="0"/>
            </a:endParaRPr>
          </a:p>
        </p:txBody>
      </p:sp>
      <p:pic>
        <p:nvPicPr>
          <p:cNvPr id="27651"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28459" y="1206343"/>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65665" y="990600"/>
            <a:ext cx="8763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buFontTx/>
              <a:buBlip>
                <a:blip r:embed="rId3"/>
              </a:buBlip>
            </a:pPr>
            <a:r>
              <a:rPr lang="en-US" sz="3200" b="1" dirty="0" err="1" smtClean="0">
                <a:latin typeface="Times New Roman" pitchFamily="18" charset="0"/>
                <a:cs typeface="Times New Roman" pitchFamily="18" charset="0"/>
              </a:rPr>
              <a:t>Chép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đủ</a:t>
            </a:r>
            <a:r>
              <a:rPr lang="en-US" sz="3200" b="1" dirty="0" smtClean="0">
                <a:latin typeface="Times New Roman" pitchFamily="18" charset="0"/>
                <a:cs typeface="Times New Roman" pitchFamily="18" charset="0"/>
              </a:rPr>
              <a:t>.</a:t>
            </a:r>
          </a:p>
          <a:p>
            <a:pPr algn="just" eaLnBrk="1" hangingPunct="1">
              <a:spcBef>
                <a:spcPct val="50000"/>
              </a:spcBef>
              <a:buBlip>
                <a:blip r:embed="rId3"/>
              </a:buBlip>
            </a:pP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eaLnBrk="1" hangingPunct="1">
              <a:spcBef>
                <a:spcPct val="50000"/>
              </a:spcBef>
              <a:buBlip>
                <a:blip r:embed="rId3"/>
              </a:buBlip>
            </a:pP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thực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viên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a:t>
            </a:r>
          </a:p>
          <a:p>
            <a:pPr algn="just" eaLnBrk="1" hangingPunct="1">
              <a:spcBef>
                <a:spcPct val="50000"/>
              </a:spcBef>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các khu vực chính trong ngôi nhà của </a:t>
            </a:r>
            <a:r>
              <a:rPr lang="vi-VN" sz="3200" b="1" dirty="0"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a:t>
            </a:r>
          </a:p>
          <a:p>
            <a:pPr algn="just" eaLnBrk="1" hangingPunct="1">
              <a:spcBef>
                <a:spcPct val="50000"/>
              </a:spcBef>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về </a:t>
            </a:r>
            <a:r>
              <a:rPr lang="vi-VN" sz="3200" b="1" dirty="0">
                <a:latin typeface="Times New Roman" pitchFamily="18" charset="0"/>
                <a:cs typeface="Times New Roman" pitchFamily="18" charset="0"/>
              </a:rPr>
              <a:t>các kiến trúc nhà phổ biến tại nơi em đang ở</a:t>
            </a:r>
            <a:r>
              <a:rPr lang="vi-VN"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pPr algn="just" eaLnBrk="1" hangingPunct="1">
              <a:spcBef>
                <a:spcPct val="50000"/>
              </a:spcBef>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1.</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97322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649287" y="1752600"/>
            <a:ext cx="7800975" cy="3429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FF"/>
              </a:extrusionClr>
              <a:contourClr>
                <a:srgbClr val="FFFFFF"/>
              </a:contourClr>
            </a:sp3d>
          </a:bodyPr>
          <a:lstStyle/>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Chân thành cảm ơn các em </a:t>
            </a:r>
          </a:p>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học sinh đã theo dõi và lắng nghe</a:t>
            </a:r>
          </a:p>
        </p:txBody>
      </p:sp>
      <p:pic>
        <p:nvPicPr>
          <p:cNvPr id="28675"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21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 y="0"/>
            <a:ext cx="9144000" cy="584775"/>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200" b="1" u="sng" dirty="0">
                <a:solidFill>
                  <a:srgbClr val="FF0000"/>
                </a:solidFill>
                <a:latin typeface="Times New Roman" panose="02020603050405020304" pitchFamily="18" charset="0"/>
                <a:cs typeface="Times New Roman" panose="02020603050405020304" pitchFamily="18" charset="0"/>
              </a:rPr>
              <a:t>BÀI 1</a:t>
            </a:r>
            <a:r>
              <a:rPr lang="en-US" sz="3200" b="1" dirty="0">
                <a:solidFill>
                  <a:srgbClr val="FF0000"/>
                </a:solidFill>
                <a:latin typeface="Times New Roman" panose="02020603050405020304" pitchFamily="18" charset="0"/>
                <a:cs typeface="Times New Roman" panose="02020603050405020304" pitchFamily="18" charset="0"/>
              </a:rPr>
              <a:t>: NHÀ Ở ĐỐI VỚI CON NGƯỜI</a:t>
            </a:r>
          </a:p>
        </p:txBody>
      </p:sp>
      <p:pic>
        <p:nvPicPr>
          <p:cNvPr id="5" name="Picture 3" descr="D:\bài tập của chí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95600"/>
            <a:ext cx="426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702"/>
            <a:ext cx="4752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213987" y="4724400"/>
            <a:ext cx="4358014" cy="16764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ở </a:t>
            </a:r>
            <a:r>
              <a:rPr lang="en-US" sz="3200" b="1" dirty="0" err="1">
                <a:solidFill>
                  <a:schemeClr val="tx1"/>
                </a:solidFill>
                <a:latin typeface="Times New Roman" pitchFamily="18" charset="0"/>
                <a:cs typeface="Times New Roman" pitchFamily="18" charset="0"/>
              </a:rPr>
              <a:t>thì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chúng</a:t>
            </a:r>
            <a:r>
              <a:rPr lang="en-US" sz="3200" b="1" dirty="0">
                <a:solidFill>
                  <a:schemeClr val="tx1"/>
                </a:solidFill>
                <a:latin typeface="Times New Roman" pitchFamily="18" charset="0"/>
                <a:cs typeface="Times New Roman" pitchFamily="18" charset="0"/>
              </a:rPr>
              <a:t> ta </a:t>
            </a:r>
            <a:r>
              <a:rPr lang="en-US" sz="3200" b="1" dirty="0" err="1">
                <a:solidFill>
                  <a:schemeClr val="tx1"/>
                </a:solidFill>
                <a:latin typeface="Times New Roman" pitchFamily="18" charset="0"/>
                <a:cs typeface="Times New Roman" pitchFamily="18" charset="0"/>
              </a:rPr>
              <a:t>sẽ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sao</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966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26624" y="1676400"/>
            <a:ext cx="4826376"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VAI TRÒ CỦA NHÀ Ở.</a:t>
            </a:r>
            <a:endParaRPr lang="en-US" sz="2800" b="1" dirty="0">
              <a:solidFill>
                <a:srgbClr val="0000FF"/>
              </a:solidFill>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267075"/>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p:cNvSpPr>
            <a:spLocks noChangeArrowheads="1"/>
          </p:cNvSpPr>
          <p:nvPr/>
        </p:nvSpPr>
        <p:spPr bwMode="auto">
          <a:xfrm>
            <a:off x="2315064" y="7864"/>
            <a:ext cx="4616451"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sz="3600" b="1" u="sng" dirty="0" smtClean="0">
                <a:solidFill>
                  <a:srgbClr val="FF0000"/>
                </a:solidFill>
                <a:latin typeface="Times New Roman" pitchFamily="18" charset="0"/>
                <a:cs typeface="Times New Roman" pitchFamily="18" charset="0"/>
              </a:rPr>
              <a:t>CHƯƠNG I</a:t>
            </a:r>
            <a:r>
              <a:rPr lang="en-US" sz="3600" b="1" dirty="0" smtClean="0">
                <a:solidFill>
                  <a:srgbClr val="FF0000"/>
                </a:solidFill>
                <a:latin typeface="Times New Roman" pitchFamily="18" charset="0"/>
                <a:cs typeface="Times New Roman" pitchFamily="18" charset="0"/>
              </a:rPr>
              <a:t>: NHÀ Ở</a:t>
            </a:r>
            <a:endParaRPr lang="en-US" sz="3600" b="1" dirty="0">
              <a:solidFill>
                <a:srgbClr val="FF0000"/>
              </a:solidFill>
              <a:latin typeface="Times New Roman" pitchFamily="18" charset="0"/>
              <a:cs typeface="Times New Roman" pitchFamily="18" charset="0"/>
            </a:endParaRPr>
          </a:p>
        </p:txBody>
      </p:sp>
      <p:sp>
        <p:nvSpPr>
          <p:cNvPr id="16" name="Rounded Rectangle 15"/>
          <p:cNvSpPr/>
          <p:nvPr/>
        </p:nvSpPr>
        <p:spPr>
          <a:xfrm>
            <a:off x="1156190" y="838200"/>
            <a:ext cx="6934200"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latin typeface="Times New Roman" panose="02020603050405020304" pitchFamily="18" charset="0"/>
                <a:cs typeface="Times New Roman" panose="02020603050405020304" pitchFamily="18" charset="0"/>
              </a:rPr>
              <a:t>BÀI 1</a:t>
            </a:r>
            <a:r>
              <a:rPr lang="en-US" sz="2800" b="1" dirty="0">
                <a:solidFill>
                  <a:srgbClr val="FF0000"/>
                </a:solidFill>
                <a:latin typeface="Times New Roman" panose="02020603050405020304" pitchFamily="18" charset="0"/>
                <a:cs typeface="Times New Roman" panose="02020603050405020304" pitchFamily="18" charset="0"/>
              </a:rPr>
              <a:t>: NHÀ Ở ĐỐI VỚI CON NGƯỜI</a:t>
            </a:r>
          </a:p>
        </p:txBody>
      </p:sp>
    </p:spTree>
    <p:extLst>
      <p:ext uri="{BB962C8B-B14F-4D97-AF65-F5344CB8AC3E}">
        <p14:creationId xmlns:p14="http://schemas.microsoft.com/office/powerpoint/2010/main" val="9442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14.jpeg"/>
          <p:cNvPicPr/>
          <p:nvPr/>
        </p:nvPicPr>
        <p:blipFill>
          <a:blip r:embed="rId2">
            <a:extLst>
              <a:ext uri="{28A0092B-C50C-407E-A947-70E740481C1C}">
                <a14:useLocalDpi xmlns:a14="http://schemas.microsoft.com/office/drawing/2010/main" val="0"/>
              </a:ext>
            </a:extLst>
          </a:blip>
          <a:srcRect/>
          <a:stretch>
            <a:fillRect/>
          </a:stretch>
        </p:blipFill>
        <p:spPr bwMode="auto">
          <a:xfrm>
            <a:off x="137786" y="836570"/>
            <a:ext cx="8859398" cy="2514600"/>
          </a:xfrm>
          <a:prstGeom prst="rect">
            <a:avLst/>
          </a:prstGeom>
          <a:noFill/>
          <a:ln>
            <a:noFill/>
          </a:ln>
        </p:spPr>
      </p:pic>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Oval 6"/>
          <p:cNvSpPr/>
          <p:nvPr/>
        </p:nvSpPr>
        <p:spPr>
          <a:xfrm>
            <a:off x="84859" y="2854240"/>
            <a:ext cx="419100" cy="49693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a</a:t>
            </a:r>
          </a:p>
        </p:txBody>
      </p:sp>
      <p:sp>
        <p:nvSpPr>
          <p:cNvPr id="8" name="Oval 7"/>
          <p:cNvSpPr/>
          <p:nvPr/>
        </p:nvSpPr>
        <p:spPr>
          <a:xfrm>
            <a:off x="2362200" y="2850244"/>
            <a:ext cx="381000" cy="43896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b</a:t>
            </a:r>
          </a:p>
        </p:txBody>
      </p:sp>
      <p:sp>
        <p:nvSpPr>
          <p:cNvPr id="9" name="Oval 8"/>
          <p:cNvSpPr/>
          <p:nvPr/>
        </p:nvSpPr>
        <p:spPr>
          <a:xfrm>
            <a:off x="4618758" y="2816028"/>
            <a:ext cx="368631" cy="47318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c</a:t>
            </a:r>
          </a:p>
        </p:txBody>
      </p:sp>
      <p:sp>
        <p:nvSpPr>
          <p:cNvPr id="10" name="Oval 9"/>
          <p:cNvSpPr/>
          <p:nvPr/>
        </p:nvSpPr>
        <p:spPr>
          <a:xfrm>
            <a:off x="6858000" y="2816029"/>
            <a:ext cx="381000" cy="47318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d</a:t>
            </a:r>
          </a:p>
        </p:txBody>
      </p:sp>
      <p:sp>
        <p:nvSpPr>
          <p:cNvPr id="14" name="Flowchart: Alternate Process 13"/>
          <p:cNvSpPr/>
          <p:nvPr/>
        </p:nvSpPr>
        <p:spPr>
          <a:xfrm>
            <a:off x="137786" y="4343400"/>
            <a:ext cx="8859398" cy="22860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mj-lt"/>
              </a:rPr>
              <a:t>? Hình ảnh a, b, c, d mô tả những hiện tượng gì bên ngoài ngôi nhà</a:t>
            </a:r>
            <a:r>
              <a:rPr lang="en-US" sz="3200" b="1" dirty="0" smtClean="0">
                <a:solidFill>
                  <a:schemeClr val="tx1"/>
                </a:solidFill>
                <a:latin typeface="+mj-lt"/>
              </a:rPr>
              <a:t>.</a:t>
            </a:r>
          </a:p>
          <a:p>
            <a:pPr algn="just"/>
            <a:r>
              <a:rPr lang="vi-VN" sz="3200" b="1" dirty="0" smtClean="0">
                <a:solidFill>
                  <a:schemeClr val="tx1"/>
                </a:solidFill>
                <a:latin typeface="+mj-lt"/>
              </a:rPr>
              <a:t>? Nhà ở giúp ích gì cho con người kh</a:t>
            </a:r>
            <a:r>
              <a:rPr lang="en-US" sz="3200" b="1" dirty="0" smtClean="0">
                <a:solidFill>
                  <a:schemeClr val="tx1"/>
                </a:solidFill>
                <a:latin typeface="+mj-lt"/>
              </a:rPr>
              <a:t>i</a:t>
            </a:r>
            <a:r>
              <a:rPr lang="vi-VN" sz="3200" b="1" dirty="0" smtClean="0">
                <a:solidFill>
                  <a:schemeClr val="tx1"/>
                </a:solidFill>
                <a:latin typeface="+mj-lt"/>
              </a:rPr>
              <a:t> xảy ra những hiện tượng thiên nhiên như trên</a:t>
            </a:r>
            <a:r>
              <a:rPr lang="en-US" sz="3200" b="1" dirty="0" smtClean="0">
                <a:solidFill>
                  <a:schemeClr val="tx1"/>
                </a:solidFill>
                <a:latin typeface="+mj-lt"/>
              </a:rPr>
              <a:t>.</a:t>
            </a:r>
            <a:endParaRPr lang="vi-VN" sz="3200" b="1" dirty="0" smtClean="0">
              <a:solidFill>
                <a:schemeClr val="tx1"/>
              </a:solidFill>
              <a:latin typeface="+mj-lt"/>
            </a:endParaRPr>
          </a:p>
          <a:p>
            <a:pPr algn="ctr"/>
            <a:endParaRPr lang="vi-VN" sz="2000" b="1" dirty="0">
              <a:solidFill>
                <a:schemeClr val="tx1"/>
              </a:solidFill>
            </a:endParaRPr>
          </a:p>
        </p:txBody>
      </p:sp>
      <p:sp>
        <p:nvSpPr>
          <p:cNvPr id="11" name="Rounded Rectangle 10"/>
          <p:cNvSpPr/>
          <p:nvPr/>
        </p:nvSpPr>
        <p:spPr>
          <a:xfrm>
            <a:off x="990600" y="3400016"/>
            <a:ext cx="6934200"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1.1 </a:t>
            </a:r>
            <a:r>
              <a:rPr lang="en-US" sz="2800" b="1" dirty="0" err="1" smtClean="0">
                <a:solidFill>
                  <a:srgbClr val="0070C0"/>
                </a:solidFill>
                <a:latin typeface="Times New Roman" pitchFamily="18" charset="0"/>
                <a:cs typeface="Times New Roman" pitchFamily="18" charset="0"/>
              </a:rPr>
              <a:t>Một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số</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hiện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tượng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thiên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nhiên</a:t>
            </a:r>
            <a:endParaRPr lang="en-US" sz="2800" b="1" dirty="0">
              <a:solidFill>
                <a:srgbClr val="0070C0"/>
              </a:solidFill>
              <a:latin typeface="Times New Roman" pitchFamily="18" charset="0"/>
              <a:cs typeface="Times New Roman" pitchFamily="18" charset="0"/>
            </a:endParaRPr>
          </a:p>
        </p:txBody>
      </p:sp>
      <p:sp>
        <p:nvSpPr>
          <p:cNvPr id="12"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Tree>
    <p:extLst>
      <p:ext uri="{BB962C8B-B14F-4D97-AF65-F5344CB8AC3E}">
        <p14:creationId xmlns:p14="http://schemas.microsoft.com/office/powerpoint/2010/main" val="7105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AppData\Local\Temp\FineReader11.00\media\image15.jpeg"/>
          <p:cNvPicPr/>
          <p:nvPr/>
        </p:nvPicPr>
        <p:blipFill>
          <a:blip r:embed="rId2">
            <a:extLst>
              <a:ext uri="{28A0092B-C50C-407E-A947-70E740481C1C}">
                <a14:useLocalDpi xmlns:a14="http://schemas.microsoft.com/office/drawing/2010/main" val="0"/>
              </a:ext>
            </a:extLst>
          </a:blip>
          <a:srcRect/>
          <a:stretch>
            <a:fillRect/>
          </a:stretch>
        </p:blipFill>
        <p:spPr bwMode="auto">
          <a:xfrm>
            <a:off x="200599" y="914400"/>
            <a:ext cx="8859398" cy="2243138"/>
          </a:xfrm>
          <a:prstGeom prst="rect">
            <a:avLst/>
          </a:prstGeom>
          <a:noFill/>
          <a:ln>
            <a:noFill/>
          </a:ln>
        </p:spPr>
      </p:pic>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Oval 6"/>
          <p:cNvSpPr/>
          <p:nvPr/>
        </p:nvSpPr>
        <p:spPr>
          <a:xfrm>
            <a:off x="179955" y="2776538"/>
            <a:ext cx="40209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e</a:t>
            </a:r>
          </a:p>
        </p:txBody>
      </p:sp>
      <p:sp>
        <p:nvSpPr>
          <p:cNvPr id="8" name="Oval 7"/>
          <p:cNvSpPr/>
          <p:nvPr/>
        </p:nvSpPr>
        <p:spPr>
          <a:xfrm>
            <a:off x="2362200" y="2776538"/>
            <a:ext cx="38100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pitchFamily="34" charset="0"/>
                <a:cs typeface="Arial" pitchFamily="34" charset="0"/>
              </a:rPr>
              <a:t>g</a:t>
            </a:r>
            <a:endParaRPr lang="en-US" b="1" dirty="0">
              <a:solidFill>
                <a:schemeClr val="bg1"/>
              </a:solidFill>
              <a:latin typeface="Arial" pitchFamily="34" charset="0"/>
              <a:cs typeface="Arial" pitchFamily="34" charset="0"/>
            </a:endParaRPr>
          </a:p>
        </p:txBody>
      </p:sp>
      <p:sp>
        <p:nvSpPr>
          <p:cNvPr id="9" name="Oval 8"/>
          <p:cNvSpPr/>
          <p:nvPr/>
        </p:nvSpPr>
        <p:spPr>
          <a:xfrm>
            <a:off x="5002060" y="2755660"/>
            <a:ext cx="408140" cy="40187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pitchFamily="34" charset="0"/>
                <a:cs typeface="Arial" pitchFamily="34" charset="0"/>
              </a:rPr>
              <a:t>h</a:t>
            </a:r>
            <a:endParaRPr lang="en-US" b="1" dirty="0">
              <a:solidFill>
                <a:schemeClr val="bg1"/>
              </a:solidFill>
              <a:latin typeface="Arial" pitchFamily="34" charset="0"/>
              <a:cs typeface="Arial" pitchFamily="34" charset="0"/>
            </a:endParaRPr>
          </a:p>
        </p:txBody>
      </p:sp>
      <p:sp>
        <p:nvSpPr>
          <p:cNvPr id="10" name="Oval 9"/>
          <p:cNvSpPr/>
          <p:nvPr/>
        </p:nvSpPr>
        <p:spPr>
          <a:xfrm>
            <a:off x="7074074" y="2755660"/>
            <a:ext cx="45720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k</a:t>
            </a:r>
          </a:p>
        </p:txBody>
      </p:sp>
      <p:sp>
        <p:nvSpPr>
          <p:cNvPr id="14" name="Flowchart: Alternate Process 13"/>
          <p:cNvSpPr/>
          <p:nvPr/>
        </p:nvSpPr>
        <p:spPr>
          <a:xfrm>
            <a:off x="282383" y="4038600"/>
            <a:ext cx="8763000" cy="248126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kể</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yếu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đình</a:t>
            </a:r>
            <a:r>
              <a:rPr lang="en-US" sz="3200" b="1" dirty="0">
                <a:solidFill>
                  <a:schemeClr val="tx1"/>
                </a:solidFill>
                <a:latin typeface="Times New Roman" pitchFamily="18" charset="0"/>
                <a:cs typeface="Times New Roman" pitchFamily="18" charset="0"/>
              </a:rPr>
              <a:t>.</a:t>
            </a:r>
          </a:p>
          <a:p>
            <a:pPr algn="just"/>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Hình</a:t>
            </a:r>
            <a:r>
              <a:rPr lang="en-US" sz="3200" b="1" dirty="0">
                <a:solidFill>
                  <a:schemeClr val="tx1"/>
                </a:solidFill>
                <a:latin typeface="Times New Roman" pitchFamily="18" charset="0"/>
                <a:cs typeface="Times New Roman" pitchFamily="18" charset="0"/>
              </a:rPr>
              <a:t> e, g, h, k </a:t>
            </a:r>
            <a:r>
              <a:rPr lang="en-US" sz="3200" b="1" dirty="0" err="1">
                <a:solidFill>
                  <a:schemeClr val="tx1"/>
                </a:solidFill>
                <a:latin typeface="Times New Roman" pitchFamily="18" charset="0"/>
                <a:cs typeface="Times New Roman" pitchFamily="18" charset="0"/>
              </a:rPr>
              <a:t>diễn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ở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vực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ngôi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i="1" dirty="0" smtClean="0">
                <a:solidFill>
                  <a:schemeClr val="tx1"/>
                </a:solidFill>
                <a:latin typeface="Times New Roman" pitchFamily="18" charset="0"/>
                <a:cs typeface="Times New Roman" pitchFamily="18" charset="0"/>
              </a:rPr>
              <a:t>?</a:t>
            </a:r>
            <a:endParaRPr lang="en-US" sz="3200" b="1" i="1" dirty="0">
              <a:solidFill>
                <a:schemeClr val="tx1"/>
              </a:solidFill>
              <a:latin typeface="Times New Roman" pitchFamily="18" charset="0"/>
              <a:cs typeface="Times New Roman" pitchFamily="18" charset="0"/>
            </a:endParaRPr>
          </a:p>
        </p:txBody>
      </p:sp>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12" name="Rounded Rectangle 11"/>
          <p:cNvSpPr/>
          <p:nvPr/>
        </p:nvSpPr>
        <p:spPr>
          <a:xfrm>
            <a:off x="381000" y="3276600"/>
            <a:ext cx="8630798"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1.2 </a:t>
            </a:r>
            <a:r>
              <a:rPr lang="en-US" sz="2800" b="1" dirty="0" err="1" smtClean="0">
                <a:solidFill>
                  <a:srgbClr val="0070C0"/>
                </a:solidFill>
                <a:latin typeface="Times New Roman" pitchFamily="18" charset="0"/>
                <a:cs typeface="Times New Roman" pitchFamily="18" charset="0"/>
              </a:rPr>
              <a:t>Một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số</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hoạt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thường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ngày</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đình</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0455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VAI TRÒ CỦA NHÀ Ở.</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193097" y="1371600"/>
            <a:ext cx="8757806" cy="2062103"/>
          </a:xfrm>
          <a:prstGeom prst="rect">
            <a:avLst/>
          </a:prstGeom>
          <a:noFill/>
        </p:spPr>
        <p:txBody>
          <a:bodyPr wrap="square" rtlCol="0">
            <a:spAutoFit/>
          </a:bodyPr>
          <a:lstStyle/>
          <a:p>
            <a:pPr algn="just">
              <a:spcBef>
                <a:spcPts val="1200"/>
              </a:spcBef>
            </a:pPr>
            <a:r>
              <a:rPr lang="en-AU" sz="3200" b="1" dirty="0" err="1" smtClean="0">
                <a:latin typeface="Times New Roman" pitchFamily="18" charset="0"/>
                <a:cs typeface="Times New Roman" pitchFamily="18" charset="0"/>
              </a:rPr>
              <a:t>Nhà</a:t>
            </a:r>
            <a:r>
              <a:rPr lang="en-AU" sz="3200" b="1" dirty="0" smtClean="0">
                <a:latin typeface="Times New Roman" pitchFamily="18" charset="0"/>
                <a:cs typeface="Times New Roman" pitchFamily="18" charset="0"/>
              </a:rPr>
              <a:t> </a:t>
            </a:r>
            <a:r>
              <a:rPr lang="en-AU" sz="3200" b="1" dirty="0">
                <a:latin typeface="Times New Roman" pitchFamily="18" charset="0"/>
                <a:cs typeface="Times New Roman" pitchFamily="18" charset="0"/>
              </a:rPr>
              <a:t>ở </a:t>
            </a:r>
            <a:r>
              <a:rPr lang="en-AU" sz="3200" b="1" dirty="0" err="1">
                <a:latin typeface="Times New Roman" pitchFamily="18" charset="0"/>
                <a:cs typeface="Times New Roman" pitchFamily="18" charset="0"/>
              </a:rPr>
              <a:t>có</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vai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trò</a:t>
            </a:r>
            <a:r>
              <a:rPr lang="en-AU" sz="3200" b="1" dirty="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bảo</a:t>
            </a:r>
            <a:r>
              <a:rPr lang="en-AU" sz="3200" b="1" dirty="0" smtClean="0">
                <a:latin typeface="Times New Roman" pitchFamily="18" charset="0"/>
                <a:cs typeface="Times New Roman" pitchFamily="18" charset="0"/>
              </a:rPr>
              <a:t> </a:t>
            </a:r>
            <a:r>
              <a:rPr lang="en-AU" sz="3200" b="1" dirty="0" err="1" smtClean="0">
                <a:latin typeface="Times New Roman" pitchFamily="18" charset="0"/>
                <a:cs typeface="Times New Roman" pitchFamily="18" charset="0"/>
              </a:rPr>
              <a:t>vệ</a:t>
            </a:r>
            <a:r>
              <a:rPr lang="en-AU" sz="3200" b="1" dirty="0" smtClean="0">
                <a:latin typeface="Times New Roman" pitchFamily="18" charset="0"/>
                <a:cs typeface="Times New Roman" pitchFamily="18" charset="0"/>
              </a:rPr>
              <a:t> </a:t>
            </a:r>
            <a:r>
              <a:rPr lang="en-AU" sz="3200" b="1" dirty="0">
                <a:latin typeface="Times New Roman" pitchFamily="18" charset="0"/>
                <a:cs typeface="Times New Roman" pitchFamily="18" charset="0"/>
              </a:rPr>
              <a:t>con </a:t>
            </a:r>
            <a:r>
              <a:rPr lang="en-AU" sz="3200" b="1" dirty="0" err="1">
                <a:latin typeface="Times New Roman" pitchFamily="18" charset="0"/>
                <a:cs typeface="Times New Roman" pitchFamily="18" charset="0"/>
              </a:rPr>
              <a:t>người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tránh</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khỏi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những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tác</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hại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của</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thiên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nhiên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và</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môi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trường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Nhà</a:t>
            </a:r>
            <a:r>
              <a:rPr lang="en-AU" sz="3200" b="1" dirty="0">
                <a:latin typeface="Times New Roman" pitchFamily="18" charset="0"/>
                <a:cs typeface="Times New Roman" pitchFamily="18" charset="0"/>
              </a:rPr>
              <a:t> ở </a:t>
            </a:r>
            <a:r>
              <a:rPr lang="en-AU" sz="3200" b="1" dirty="0" err="1">
                <a:latin typeface="Times New Roman" pitchFamily="18" charset="0"/>
                <a:cs typeface="Times New Roman" pitchFamily="18" charset="0"/>
              </a:rPr>
              <a:t>là</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nơi</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đáp</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ứng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nhu</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cầu</a:t>
            </a:r>
            <a:r>
              <a:rPr lang="en-AU" sz="3200" b="1" dirty="0">
                <a:latin typeface="Times New Roman" pitchFamily="18" charset="0"/>
                <a:cs typeface="Times New Roman" pitchFamily="18" charset="0"/>
              </a:rPr>
              <a:t> sinh </a:t>
            </a:r>
            <a:r>
              <a:rPr lang="en-AU" sz="3200" b="1" dirty="0" err="1">
                <a:latin typeface="Times New Roman" pitchFamily="18" charset="0"/>
                <a:cs typeface="Times New Roman" pitchFamily="18" charset="0"/>
              </a:rPr>
              <a:t>hoạt</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thường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ngày</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của</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các</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thành</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viên</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trong</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gia</a:t>
            </a:r>
            <a:r>
              <a:rPr lang="en-AU" sz="3200" b="1" dirty="0">
                <a:latin typeface="Times New Roman" pitchFamily="18" charset="0"/>
                <a:cs typeface="Times New Roman" pitchFamily="18" charset="0"/>
              </a:rPr>
              <a:t> </a:t>
            </a:r>
            <a:r>
              <a:rPr lang="en-AU" sz="3200" b="1" dirty="0" err="1">
                <a:latin typeface="Times New Roman" pitchFamily="18" charset="0"/>
                <a:cs typeface="Times New Roman" pitchFamily="18" charset="0"/>
              </a:rPr>
              <a:t>đình</a:t>
            </a:r>
            <a:r>
              <a:rPr lang="en-AU"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04877" y="3891419"/>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Tree>
    <p:extLst>
      <p:ext uri="{BB962C8B-B14F-4D97-AF65-F5344CB8AC3E}">
        <p14:creationId xmlns:p14="http://schemas.microsoft.com/office/powerpoint/2010/main" val="358490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22092" y="1013823"/>
            <a:ext cx="8993332"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VAI TRÒ CỦA NHÀ Ở.</a:t>
            </a:r>
            <a:endParaRPr lang="en-US" sz="2800" b="1" dirty="0">
              <a:solidFill>
                <a:srgbClr val="0000FF"/>
              </a:solidFill>
              <a:latin typeface="Times New Roman" pitchFamily="18" charset="0"/>
              <a:cs typeface="Times New Roman" pitchFamily="18" charset="0"/>
            </a:endParaRPr>
          </a:p>
        </p:txBody>
      </p:sp>
      <p:sp>
        <p:nvSpPr>
          <p:cNvPr id="11" name="Rectangle 9"/>
          <p:cNvSpPr>
            <a:spLocks noChangeArrowheads="1"/>
          </p:cNvSpPr>
          <p:nvPr/>
        </p:nvSpPr>
        <p:spPr bwMode="auto">
          <a:xfrm>
            <a:off x="503959" y="76200"/>
            <a:ext cx="8229599"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1</a:t>
            </a:r>
            <a:r>
              <a:rPr lang="en-US" sz="3600" b="1" dirty="0">
                <a:solidFill>
                  <a:srgbClr val="FF0000"/>
                </a:solidFill>
                <a:latin typeface="Times New Roman" panose="02020603050405020304" pitchFamily="18" charset="0"/>
                <a:cs typeface="Times New Roman" panose="02020603050405020304" pitchFamily="18" charset="0"/>
              </a:rPr>
              <a:t>: NHÀ Ở ĐỐI VỚI CON NGƯỜI</a:t>
            </a:r>
          </a:p>
        </p:txBody>
      </p:sp>
      <p:sp>
        <p:nvSpPr>
          <p:cNvPr id="9" name="TextBox 8"/>
          <p:cNvSpPr txBox="1"/>
          <p:nvPr/>
        </p:nvSpPr>
        <p:spPr>
          <a:xfrm>
            <a:off x="75334" y="1624074"/>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ĐẶC ĐIỂM CHUNG CỦA NHÀ Ở.</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165282" y="2299694"/>
            <a:ext cx="8993332"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Cấu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ở.</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9910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16.jpeg"/>
          <p:cNvPicPr/>
          <p:nvPr/>
        </p:nvPicPr>
        <p:blipFill>
          <a:blip r:embed="rId2">
            <a:extLst>
              <a:ext uri="{28A0092B-C50C-407E-A947-70E740481C1C}">
                <a14:useLocalDpi xmlns:a14="http://schemas.microsoft.com/office/drawing/2010/main" val="0"/>
              </a:ext>
            </a:extLst>
          </a:blip>
          <a:srcRect/>
          <a:stretch>
            <a:fillRect/>
          </a:stretch>
        </p:blipFill>
        <p:spPr bwMode="auto">
          <a:xfrm>
            <a:off x="3008334" y="238699"/>
            <a:ext cx="6096000" cy="6428801"/>
          </a:xfrm>
          <a:prstGeom prst="rect">
            <a:avLst/>
          </a:prstGeom>
          <a:noFill/>
          <a:ln>
            <a:noFill/>
          </a:ln>
        </p:spPr>
      </p:pic>
      <p:sp>
        <p:nvSpPr>
          <p:cNvPr id="5" name="Rounded Rectangular Callout 4"/>
          <p:cNvSpPr/>
          <p:nvPr/>
        </p:nvSpPr>
        <p:spPr>
          <a:xfrm>
            <a:off x="152400" y="381000"/>
            <a:ext cx="2438400" cy="5943600"/>
          </a:xfrm>
          <a:prstGeom prst="wedgeRoundRectCallout">
            <a:avLst>
              <a:gd name="adj1" fmla="val 71336"/>
              <a:gd name="adj2" fmla="val 44172"/>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Times New Roman" pitchFamily="18" charset="0"/>
                <a:cs typeface="Times New Roman" pitchFamily="18" charset="0"/>
              </a:rPr>
              <a:t>? Phần nào của ngôi nhà nằm dưới </a:t>
            </a:r>
            <a:r>
              <a:rPr lang="en-US" sz="2800" b="1" dirty="0" err="1" smtClean="0">
                <a:solidFill>
                  <a:schemeClr val="tx1"/>
                </a:solidFill>
                <a:latin typeface="Times New Roman" pitchFamily="18" charset="0"/>
                <a:cs typeface="Times New Roman" pitchFamily="18" charset="0"/>
              </a:rPr>
              <a:t>mặt</a:t>
            </a:r>
            <a:r>
              <a:rPr lang="vi-VN" sz="2800" b="1" dirty="0" smtClean="0">
                <a:solidFill>
                  <a:schemeClr val="tx1"/>
                </a:solidFill>
                <a:latin typeface="Times New Roman" pitchFamily="18" charset="0"/>
                <a:cs typeface="Times New Roman" pitchFamily="18" charset="0"/>
              </a:rPr>
              <a:t> đất</a:t>
            </a:r>
          </a:p>
          <a:p>
            <a:pPr algn="ctr"/>
            <a:r>
              <a:rPr lang="vi-VN" sz="2800" b="1" dirty="0" smtClean="0">
                <a:solidFill>
                  <a:schemeClr val="tx1"/>
                </a:solidFill>
                <a:latin typeface="Times New Roman" pitchFamily="18" charset="0"/>
                <a:cs typeface="Times New Roman" pitchFamily="18" charset="0"/>
              </a:rPr>
              <a:t>? Bộ phận nào che ch</a:t>
            </a:r>
            <a:r>
              <a:rPr lang="en-US" sz="2800" b="1" dirty="0" err="1" smtClean="0">
                <a:solidFill>
                  <a:schemeClr val="tx1"/>
                </a:solidFill>
                <a:latin typeface="Times New Roman" pitchFamily="18" charset="0"/>
                <a:cs typeface="Times New Roman" pitchFamily="18" charset="0"/>
              </a:rPr>
              <a:t>ắn</a:t>
            </a:r>
            <a:r>
              <a:rPr lang="vi-VN" sz="2800" b="1" dirty="0" smtClean="0">
                <a:solidFill>
                  <a:schemeClr val="tx1"/>
                </a:solidFill>
                <a:latin typeface="Times New Roman" pitchFamily="18" charset="0"/>
                <a:cs typeface="Times New Roman" pitchFamily="18" charset="0"/>
              </a:rPr>
              <a:t> cho ngôi nhà</a:t>
            </a:r>
          </a:p>
          <a:p>
            <a:pPr algn="ctr"/>
            <a:r>
              <a:rPr lang="vi-VN" sz="2800" b="1" dirty="0" smtClean="0">
                <a:solidFill>
                  <a:schemeClr val="tx1"/>
                </a:solidFill>
                <a:latin typeface="Times New Roman" pitchFamily="18" charset="0"/>
                <a:cs typeface="Times New Roman" pitchFamily="18" charset="0"/>
              </a:rPr>
              <a:t>? Thân nhà có những bộ phận chính nào</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672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1363</Words>
  <Application>Microsoft Office PowerPoint</Application>
  <PresentationFormat>On-screen Show (4:3)</PresentationFormat>
  <Paragraphs>144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57</cp:revision>
  <dcterms:created xsi:type="dcterms:W3CDTF">2021-07-12T08:18:51Z</dcterms:created>
  <dcterms:modified xsi:type="dcterms:W3CDTF">2021-09-09T11:23:29Z</dcterms:modified>
</cp:coreProperties>
</file>